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46"/>
  </p:notesMasterIdLst>
  <p:handoutMasterIdLst>
    <p:handoutMasterId r:id="rId47"/>
  </p:handoutMasterIdLst>
  <p:sldIdLst>
    <p:sldId id="289" r:id="rId5"/>
    <p:sldId id="286" r:id="rId6"/>
    <p:sldId id="295" r:id="rId7"/>
    <p:sldId id="294" r:id="rId8"/>
    <p:sldId id="270" r:id="rId9"/>
    <p:sldId id="341" r:id="rId10"/>
    <p:sldId id="296" r:id="rId11"/>
    <p:sldId id="299" r:id="rId12"/>
    <p:sldId id="340" r:id="rId13"/>
    <p:sldId id="298" r:id="rId14"/>
    <p:sldId id="297" r:id="rId15"/>
    <p:sldId id="302" r:id="rId16"/>
    <p:sldId id="303" r:id="rId17"/>
    <p:sldId id="305" r:id="rId18"/>
    <p:sldId id="331" r:id="rId19"/>
    <p:sldId id="330" r:id="rId20"/>
    <p:sldId id="300" r:id="rId21"/>
    <p:sldId id="348" r:id="rId22"/>
    <p:sldId id="301" r:id="rId23"/>
    <p:sldId id="304" r:id="rId24"/>
    <p:sldId id="332" r:id="rId25"/>
    <p:sldId id="335" r:id="rId26"/>
    <p:sldId id="333" r:id="rId27"/>
    <p:sldId id="336" r:id="rId28"/>
    <p:sldId id="337" r:id="rId29"/>
    <p:sldId id="338" r:id="rId30"/>
    <p:sldId id="339" r:id="rId31"/>
    <p:sldId id="292" r:id="rId32"/>
    <p:sldId id="329" r:id="rId33"/>
    <p:sldId id="334" r:id="rId34"/>
    <p:sldId id="345" r:id="rId35"/>
    <p:sldId id="290" r:id="rId36"/>
    <p:sldId id="347" r:id="rId37"/>
    <p:sldId id="342" r:id="rId38"/>
    <p:sldId id="343" r:id="rId39"/>
    <p:sldId id="344" r:id="rId40"/>
    <p:sldId id="346" r:id="rId41"/>
    <p:sldId id="271" r:id="rId42"/>
    <p:sldId id="349" r:id="rId43"/>
    <p:sldId id="268"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FFFFFF"/>
    <a:srgbClr val="107082"/>
    <a:srgbClr val="F0CDA1"/>
    <a:srgbClr val="C61817"/>
    <a:srgbClr val="E4DC40"/>
    <a:srgbClr val="A2D1DA"/>
    <a:srgbClr val="00CC66"/>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4660"/>
  </p:normalViewPr>
  <p:slideViewPr>
    <p:cSldViewPr snapToGrid="0">
      <p:cViewPr varScale="1">
        <p:scale>
          <a:sx n="86" d="100"/>
          <a:sy n="86" d="100"/>
        </p:scale>
        <p:origin x="490" y="67"/>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pPr/>
              <a:t>4/13/2022</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pPr/>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pPr/>
              <a:t>4/13/2022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pPr/>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13</a:t>
            </a:fld>
            <a:endParaRPr lang="en-US" dirty="0"/>
          </a:p>
        </p:txBody>
      </p:sp>
    </p:spTree>
    <p:extLst>
      <p:ext uri="{BB962C8B-B14F-4D97-AF65-F5344CB8AC3E}">
        <p14:creationId xmlns:p14="http://schemas.microsoft.com/office/powerpoint/2010/main" val="425137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14</a:t>
            </a:fld>
            <a:endParaRPr lang="en-US" dirty="0"/>
          </a:p>
        </p:txBody>
      </p:sp>
    </p:spTree>
    <p:extLst>
      <p:ext uri="{BB962C8B-B14F-4D97-AF65-F5344CB8AC3E}">
        <p14:creationId xmlns:p14="http://schemas.microsoft.com/office/powerpoint/2010/main" val="2148529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15</a:t>
            </a:fld>
            <a:endParaRPr lang="en-US" dirty="0"/>
          </a:p>
        </p:txBody>
      </p:sp>
    </p:spTree>
    <p:extLst>
      <p:ext uri="{BB962C8B-B14F-4D97-AF65-F5344CB8AC3E}">
        <p14:creationId xmlns:p14="http://schemas.microsoft.com/office/powerpoint/2010/main" val="62817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16</a:t>
            </a:fld>
            <a:endParaRPr lang="en-US" dirty="0"/>
          </a:p>
        </p:txBody>
      </p:sp>
    </p:spTree>
    <p:extLst>
      <p:ext uri="{BB962C8B-B14F-4D97-AF65-F5344CB8AC3E}">
        <p14:creationId xmlns:p14="http://schemas.microsoft.com/office/powerpoint/2010/main" val="55322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17</a:t>
            </a:fld>
            <a:endParaRPr lang="en-US" dirty="0"/>
          </a:p>
        </p:txBody>
      </p:sp>
    </p:spTree>
    <p:extLst>
      <p:ext uri="{BB962C8B-B14F-4D97-AF65-F5344CB8AC3E}">
        <p14:creationId xmlns:p14="http://schemas.microsoft.com/office/powerpoint/2010/main" val="341504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18</a:t>
            </a:fld>
            <a:endParaRPr lang="en-US" dirty="0"/>
          </a:p>
        </p:txBody>
      </p:sp>
    </p:spTree>
    <p:extLst>
      <p:ext uri="{BB962C8B-B14F-4D97-AF65-F5344CB8AC3E}">
        <p14:creationId xmlns:p14="http://schemas.microsoft.com/office/powerpoint/2010/main" val="23592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20</a:t>
            </a:fld>
            <a:endParaRPr lang="en-US" dirty="0"/>
          </a:p>
        </p:txBody>
      </p:sp>
    </p:spTree>
    <p:extLst>
      <p:ext uri="{BB962C8B-B14F-4D97-AF65-F5344CB8AC3E}">
        <p14:creationId xmlns:p14="http://schemas.microsoft.com/office/powerpoint/2010/main" val="257070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23</a:t>
            </a:fld>
            <a:endParaRPr lang="en-US" dirty="0"/>
          </a:p>
        </p:txBody>
      </p:sp>
    </p:spTree>
    <p:extLst>
      <p:ext uri="{BB962C8B-B14F-4D97-AF65-F5344CB8AC3E}">
        <p14:creationId xmlns:p14="http://schemas.microsoft.com/office/powerpoint/2010/main" val="371417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28</a:t>
            </a:fld>
            <a:endParaRPr lang="en-US" dirty="0"/>
          </a:p>
        </p:txBody>
      </p:sp>
    </p:spTree>
    <p:extLst>
      <p:ext uri="{BB962C8B-B14F-4D97-AF65-F5344CB8AC3E}">
        <p14:creationId xmlns:p14="http://schemas.microsoft.com/office/powerpoint/2010/main" val="533591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32</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33</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34</a:t>
            </a:fld>
            <a:endParaRPr lang="en-US" dirty="0"/>
          </a:p>
        </p:txBody>
      </p:sp>
    </p:spTree>
    <p:extLst>
      <p:ext uri="{BB962C8B-B14F-4D97-AF65-F5344CB8AC3E}">
        <p14:creationId xmlns:p14="http://schemas.microsoft.com/office/powerpoint/2010/main" val="139522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38</a:t>
            </a:fld>
            <a:endParaRPr lang="en-US" dirty="0"/>
          </a:p>
        </p:txBody>
      </p:sp>
    </p:spTree>
    <p:extLst>
      <p:ext uri="{BB962C8B-B14F-4D97-AF65-F5344CB8AC3E}">
        <p14:creationId xmlns:p14="http://schemas.microsoft.com/office/powerpoint/2010/main" val="1335137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40</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41</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5</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7</a:t>
            </a:fld>
            <a:endParaRPr lang="en-US" dirty="0"/>
          </a:p>
        </p:txBody>
      </p:sp>
    </p:spTree>
    <p:extLst>
      <p:ext uri="{BB962C8B-B14F-4D97-AF65-F5344CB8AC3E}">
        <p14:creationId xmlns:p14="http://schemas.microsoft.com/office/powerpoint/2010/main" val="342561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8</a:t>
            </a:fld>
            <a:endParaRPr lang="en-US" dirty="0"/>
          </a:p>
        </p:txBody>
      </p:sp>
    </p:spTree>
    <p:extLst>
      <p:ext uri="{BB962C8B-B14F-4D97-AF65-F5344CB8AC3E}">
        <p14:creationId xmlns:p14="http://schemas.microsoft.com/office/powerpoint/2010/main" val="222993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9</a:t>
            </a:fld>
            <a:endParaRPr lang="en-US" dirty="0"/>
          </a:p>
        </p:txBody>
      </p:sp>
    </p:spTree>
    <p:extLst>
      <p:ext uri="{BB962C8B-B14F-4D97-AF65-F5344CB8AC3E}">
        <p14:creationId xmlns:p14="http://schemas.microsoft.com/office/powerpoint/2010/main" val="222993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10</a:t>
            </a:fld>
            <a:endParaRPr lang="en-US" dirty="0"/>
          </a:p>
        </p:txBody>
      </p:sp>
    </p:spTree>
    <p:extLst>
      <p:ext uri="{BB962C8B-B14F-4D97-AF65-F5344CB8AC3E}">
        <p14:creationId xmlns:p14="http://schemas.microsoft.com/office/powerpoint/2010/main" val="82674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11</a:t>
            </a:fld>
            <a:endParaRPr lang="en-US" dirty="0"/>
          </a:p>
        </p:txBody>
      </p:sp>
    </p:spTree>
    <p:extLst>
      <p:ext uri="{BB962C8B-B14F-4D97-AF65-F5344CB8AC3E}">
        <p14:creationId xmlns:p14="http://schemas.microsoft.com/office/powerpoint/2010/main" val="313908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12</a:t>
            </a:fld>
            <a:endParaRPr lang="en-US" dirty="0"/>
          </a:p>
        </p:txBody>
      </p:sp>
    </p:spTree>
    <p:extLst>
      <p:ext uri="{BB962C8B-B14F-4D97-AF65-F5344CB8AC3E}">
        <p14:creationId xmlns:p14="http://schemas.microsoft.com/office/powerpoint/2010/main" val="4286240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pPr/>
              <a:t>4/13/2022</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pPr/>
              <a:t>4/13/2022</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pPr/>
              <a:t>4/13/2022</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pPr/>
              <a:t>4/13/2022</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pPr/>
              <a:t>4/13/2022</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pPr/>
              <a:t>4/13/2022</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pPr/>
              <a:t>4/13/2022</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pPr/>
              <a:t>4/13/2022</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pPr/>
              <a:t>4/13/2022</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43.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www.pngall.com/settings-png/download/37458" TargetMode="External"/><Relationship Id="rId13"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7.png"/><Relationship Id="rId12" Type="http://schemas.openxmlformats.org/officeDocument/2006/relationships/hyperlink" Target="https://peter.baumgartner.name/2014/05/23/double-blind-review-ein-fallbeispiel/" TargetMode="External"/><Relationship Id="rId2" Type="http://schemas.openxmlformats.org/officeDocument/2006/relationships/image" Target="../media/image4.jpeg"/><Relationship Id="rId1" Type="http://schemas.openxmlformats.org/officeDocument/2006/relationships/slideLayout" Target="../slideLayouts/slideLayout11.xml"/><Relationship Id="rId6" Type="http://schemas.openxmlformats.org/officeDocument/2006/relationships/hyperlink" Target="https://freesvg.org/1534957581"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hyperlink" Target="https://pixabay.com/vectors/stethoscope-icon-stethoscope-icon-2316460/" TargetMode="External"/><Relationship Id="rId4" Type="http://schemas.openxmlformats.org/officeDocument/2006/relationships/hyperlink" Target="https://www.flickr.com/photos/oskay/437341128" TargetMode="External"/><Relationship Id="rId9" Type="http://schemas.openxmlformats.org/officeDocument/2006/relationships/image" Target="../media/image8.png"/><Relationship Id="rId14" Type="http://schemas.openxmlformats.org/officeDocument/2006/relationships/hyperlink" Target="https://www.pxfuel.com/en/free-photo-xzbc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jpe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hyperlink" Target="https://www.pexels.com/photo/close-up-photography-of-lighted-light-bulb-67211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745F20-F130-4708-BD5A-1A4FF4BE4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a:xfrm>
            <a:off x="1522728" y="1500082"/>
            <a:ext cx="9144000" cy="2128049"/>
          </a:xfrm>
        </p:spPr>
        <p:txBody>
          <a:bodyPr>
            <a:normAutofit/>
          </a:bodyPr>
          <a:lstStyle/>
          <a:p>
            <a:pPr>
              <a:lnSpc>
                <a:spcPct val="125000"/>
              </a:lnSpc>
            </a:pPr>
            <a:r>
              <a:rPr lang="en-US" sz="5000" dirty="0">
                <a:solidFill>
                  <a:schemeClr val="bg1"/>
                </a:solidFill>
              </a:rPr>
              <a:t>HEALTH MONITORING SYSTEM</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2753980" y="3630350"/>
            <a:ext cx="6681495" cy="882001"/>
          </a:xfrm>
          <a:noFill/>
        </p:spPr>
        <p:txBody>
          <a:bodyPr anchor="ctr" anchorCtr="0">
            <a:normAutofit/>
          </a:bodyPr>
          <a:lstStyle/>
          <a:p>
            <a:r>
              <a:rPr lang="en-US" sz="1800" b="0" spc="65" dirty="0">
                <a:solidFill>
                  <a:schemeClr val="bg1">
                    <a:lumMod val="75000"/>
                  </a:schemeClr>
                </a:solidFill>
                <a:latin typeface="Nunito Black" pitchFamily="2" charset="0"/>
              </a:rPr>
              <a:t>LETS MAKE HEALTH TOGETHER …</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3430775" y="3759964"/>
            <a:ext cx="5327904" cy="45720"/>
          </a:xfrm>
          <a:custGeom>
            <a:avLst/>
            <a:gdLst/>
            <a:ahLst/>
            <a:cxnLst/>
            <a:rect l="l" t="t" r="r" b="b"/>
            <a:pathLst>
              <a:path w="3935729">
                <a:moveTo>
                  <a:pt x="0" y="0"/>
                </a:moveTo>
                <a:lnTo>
                  <a:pt x="3935349" y="0"/>
                </a:lnTo>
              </a:path>
            </a:pathLst>
          </a:custGeom>
          <a:ln w="54863">
            <a:solidFill>
              <a:schemeClr val="accent1">
                <a:lumMod val="75000"/>
              </a:schemeClr>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38200" y="354886"/>
            <a:ext cx="10515600" cy="1325563"/>
          </a:xfrm>
        </p:spPr>
        <p:txBody>
          <a:bodyPr/>
          <a:lstStyle/>
          <a:p>
            <a:r>
              <a:rPr lang="en-US" dirty="0"/>
              <a:t>WHY MEGA?</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bwMode="white">
          <a:xfrm>
            <a:off x="2153349" y="1985963"/>
            <a:ext cx="3789362" cy="823912"/>
          </a:xfrm>
        </p:spPr>
        <p:txBody>
          <a:bodyPr/>
          <a:lstStyle/>
          <a:p>
            <a:r>
              <a:rPr lang="en-US" dirty="0"/>
              <a:t>ARDUINO UNO</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bwMode="white">
          <a:xfrm>
            <a:off x="1433191" y="3251483"/>
            <a:ext cx="4248517" cy="3105981"/>
          </a:xfrm>
        </p:spPr>
        <p:txBody>
          <a:bodyPr>
            <a:noAutofit/>
          </a:bodyPr>
          <a:lstStyle/>
          <a:p>
            <a:pPr>
              <a:lnSpc>
                <a:spcPct val="125000"/>
              </a:lnSpc>
              <a:spcBef>
                <a:spcPts val="100"/>
              </a:spcBef>
              <a:buClr>
                <a:schemeClr val="accent1"/>
              </a:buClr>
            </a:pPr>
            <a:r>
              <a:rPr lang="en-US" sz="1700" i="1" spc="-5" dirty="0">
                <a:solidFill>
                  <a:srgbClr val="FFFFFF"/>
                </a:solidFill>
                <a:cs typeface="Arial"/>
              </a:rPr>
              <a:t>Pins: </a:t>
            </a:r>
            <a:r>
              <a:rPr lang="en-US" sz="1700" b="1" i="1" spc="-5" dirty="0">
                <a:solidFill>
                  <a:schemeClr val="accent1"/>
                </a:solidFill>
                <a:cs typeface="Arial"/>
              </a:rPr>
              <a:t>Digital   -  14</a:t>
            </a:r>
          </a:p>
          <a:p>
            <a:pPr marL="457200" lvl="1" indent="0">
              <a:lnSpc>
                <a:spcPct val="125000"/>
              </a:lnSpc>
              <a:spcBef>
                <a:spcPts val="100"/>
              </a:spcBef>
              <a:buClr>
                <a:schemeClr val="accent1"/>
              </a:buClr>
              <a:buNone/>
            </a:pPr>
            <a:r>
              <a:rPr lang="en-US" sz="1700" i="1" dirty="0">
                <a:solidFill>
                  <a:schemeClr val="accent1"/>
                </a:solidFill>
                <a:cs typeface="Arial"/>
              </a:rPr>
              <a:t>    </a:t>
            </a:r>
            <a:r>
              <a:rPr lang="en-US" sz="1700" b="1" i="1" dirty="0">
                <a:solidFill>
                  <a:schemeClr val="accent1"/>
                </a:solidFill>
                <a:cs typeface="Arial"/>
              </a:rPr>
              <a:t>Analog  -  6</a:t>
            </a:r>
          </a:p>
          <a:p>
            <a:pPr marL="457200" lvl="1" indent="0">
              <a:lnSpc>
                <a:spcPct val="125000"/>
              </a:lnSpc>
              <a:spcBef>
                <a:spcPts val="100"/>
              </a:spcBef>
              <a:buClr>
                <a:schemeClr val="accent1"/>
              </a:buClr>
              <a:buNone/>
            </a:pPr>
            <a:r>
              <a:rPr lang="en-US" sz="1700" b="1" i="1" dirty="0">
                <a:solidFill>
                  <a:schemeClr val="accent1"/>
                </a:solidFill>
                <a:cs typeface="Arial"/>
              </a:rPr>
              <a:t>    Power   -  5</a:t>
            </a:r>
          </a:p>
          <a:p>
            <a:pPr>
              <a:lnSpc>
                <a:spcPct val="125000"/>
              </a:lnSpc>
              <a:buClr>
                <a:schemeClr val="accent1"/>
              </a:buClr>
            </a:pPr>
            <a:r>
              <a:rPr lang="en-US" sz="1700" i="1" spc="-5" dirty="0">
                <a:solidFill>
                  <a:srgbClr val="FFFFFF"/>
                </a:solidFill>
                <a:cs typeface="Arial"/>
              </a:rPr>
              <a:t>MicroController: </a:t>
            </a:r>
            <a:r>
              <a:rPr lang="en-US" sz="1700" b="1" i="1" spc="-5" dirty="0">
                <a:solidFill>
                  <a:schemeClr val="accent1"/>
                </a:solidFill>
                <a:cs typeface="Arial"/>
              </a:rPr>
              <a:t>8bit Atmega328p</a:t>
            </a:r>
          </a:p>
          <a:p>
            <a:pPr>
              <a:lnSpc>
                <a:spcPct val="125000"/>
              </a:lnSpc>
              <a:buClr>
                <a:schemeClr val="accent1"/>
              </a:buClr>
            </a:pPr>
            <a:r>
              <a:rPr lang="en-US" sz="1700" i="1" spc="-35" dirty="0">
                <a:solidFill>
                  <a:srgbClr val="FFFFFF"/>
                </a:solidFill>
                <a:cs typeface="Arial"/>
              </a:rPr>
              <a:t>Flash Memory:</a:t>
            </a:r>
            <a:r>
              <a:rPr lang="en-US" sz="1700" i="1" spc="-15" dirty="0">
                <a:solidFill>
                  <a:srgbClr val="FFFFFF"/>
                </a:solidFill>
                <a:cs typeface="Arial"/>
              </a:rPr>
              <a:t> </a:t>
            </a:r>
            <a:r>
              <a:rPr lang="en-US" sz="1700" b="1" i="1" spc="-5" dirty="0">
                <a:solidFill>
                  <a:schemeClr val="accent1"/>
                </a:solidFill>
                <a:cs typeface="Arial"/>
              </a:rPr>
              <a:t>32KB</a:t>
            </a:r>
          </a:p>
          <a:p>
            <a:pPr marR="775335">
              <a:lnSpc>
                <a:spcPct val="125000"/>
              </a:lnSpc>
              <a:spcBef>
                <a:spcPts val="1800"/>
              </a:spcBef>
              <a:buClr>
                <a:schemeClr val="accent1"/>
              </a:buClr>
            </a:pPr>
            <a:r>
              <a:rPr lang="en-US" sz="1700" i="1" dirty="0">
                <a:solidFill>
                  <a:srgbClr val="FFFFFF"/>
                </a:solidFill>
                <a:cs typeface="Arial"/>
              </a:rPr>
              <a:t>SRAM: </a:t>
            </a:r>
            <a:r>
              <a:rPr lang="en-US" sz="1700" b="1" i="1" spc="-5" dirty="0">
                <a:solidFill>
                  <a:schemeClr val="accent1"/>
                </a:solidFill>
                <a:cs typeface="Arial"/>
              </a:rPr>
              <a:t>2KB </a:t>
            </a:r>
            <a:r>
              <a:rPr lang="en-US" sz="1700" b="1" i="1" spc="-5" dirty="0">
                <a:solidFill>
                  <a:schemeClr val="tx2">
                    <a:lumMod val="50000"/>
                    <a:lumOff val="50000"/>
                  </a:schemeClr>
                </a:solidFill>
                <a:cs typeface="Arial"/>
              </a:rPr>
              <a:t>,</a:t>
            </a:r>
            <a:r>
              <a:rPr lang="en-US" sz="1700" b="1" i="1" spc="-5" dirty="0">
                <a:solidFill>
                  <a:schemeClr val="accent1"/>
                </a:solidFill>
                <a:cs typeface="Arial"/>
              </a:rPr>
              <a:t> </a:t>
            </a:r>
            <a:r>
              <a:rPr lang="en-US" sz="1700" i="1" dirty="0">
                <a:solidFill>
                  <a:srgbClr val="FFFFFF"/>
                </a:solidFill>
                <a:cs typeface="Arial"/>
              </a:rPr>
              <a:t>EEPROM: </a:t>
            </a:r>
            <a:r>
              <a:rPr lang="en-US" sz="1700" b="1" i="1" spc="-5" dirty="0">
                <a:solidFill>
                  <a:schemeClr val="accent1"/>
                </a:solidFill>
                <a:cs typeface="Arial"/>
              </a:rPr>
              <a:t>1KB</a:t>
            </a:r>
          </a:p>
          <a:p>
            <a:pPr>
              <a:lnSpc>
                <a:spcPct val="125000"/>
              </a:lnSpc>
              <a:buClr>
                <a:schemeClr val="accent1"/>
              </a:buClr>
            </a:pPr>
            <a:r>
              <a:rPr lang="en-US" sz="1700" i="1" spc="-25" dirty="0">
                <a:solidFill>
                  <a:srgbClr val="FFFFFF"/>
                </a:solidFill>
                <a:cs typeface="Arial"/>
              </a:rPr>
              <a:t>Input</a:t>
            </a:r>
            <a:r>
              <a:rPr lang="en-US" sz="1700" i="1" dirty="0">
                <a:solidFill>
                  <a:srgbClr val="FFFFFF"/>
                </a:solidFill>
                <a:cs typeface="Arial"/>
              </a:rPr>
              <a:t>:</a:t>
            </a:r>
            <a:r>
              <a:rPr lang="en-US" sz="1700" i="1" spc="-60" dirty="0">
                <a:solidFill>
                  <a:srgbClr val="FFFFFF"/>
                </a:solidFill>
                <a:cs typeface="Arial"/>
              </a:rPr>
              <a:t> </a:t>
            </a:r>
            <a:r>
              <a:rPr lang="en-US" sz="1700" b="1" i="1" spc="-5" dirty="0">
                <a:solidFill>
                  <a:schemeClr val="accent1"/>
                </a:solidFill>
                <a:cs typeface="Arial"/>
              </a:rPr>
              <a:t>7-12 V </a:t>
            </a:r>
            <a:r>
              <a:rPr lang="en-US" sz="1700" b="1" i="1" spc="-5" dirty="0">
                <a:solidFill>
                  <a:schemeClr val="tx2">
                    <a:lumMod val="50000"/>
                    <a:lumOff val="50000"/>
                  </a:schemeClr>
                </a:solidFill>
                <a:cs typeface="Arial"/>
              </a:rPr>
              <a:t>,</a:t>
            </a:r>
            <a:r>
              <a:rPr lang="en-US" sz="1700" b="1" i="1" spc="-5" dirty="0">
                <a:solidFill>
                  <a:schemeClr val="accent1"/>
                </a:solidFill>
                <a:cs typeface="Arial"/>
              </a:rPr>
              <a:t> </a:t>
            </a:r>
            <a:r>
              <a:rPr lang="en-US" sz="1700" i="1" spc="-25" dirty="0">
                <a:solidFill>
                  <a:srgbClr val="FFFFFF"/>
                </a:solidFill>
                <a:cs typeface="Arial"/>
              </a:rPr>
              <a:t>Output</a:t>
            </a:r>
            <a:r>
              <a:rPr lang="en-US" sz="1700" i="1" dirty="0">
                <a:solidFill>
                  <a:srgbClr val="FFFFFF"/>
                </a:solidFill>
                <a:cs typeface="Arial"/>
              </a:rPr>
              <a:t>:</a:t>
            </a:r>
            <a:r>
              <a:rPr lang="en-US" sz="1700" i="1" spc="-60" dirty="0">
                <a:solidFill>
                  <a:srgbClr val="FFFFFF"/>
                </a:solidFill>
                <a:cs typeface="Arial"/>
              </a:rPr>
              <a:t> </a:t>
            </a:r>
            <a:r>
              <a:rPr lang="en-US" sz="1700" b="1" i="1" spc="-5" dirty="0">
                <a:solidFill>
                  <a:schemeClr val="accent1"/>
                </a:solidFill>
                <a:cs typeface="Arial"/>
              </a:rPr>
              <a:t>5V and 3.3V</a:t>
            </a:r>
          </a:p>
          <a:p>
            <a:pPr>
              <a:lnSpc>
                <a:spcPct val="125000"/>
              </a:lnSpc>
              <a:buClr>
                <a:schemeClr val="accent1"/>
              </a:buClr>
            </a:pPr>
            <a:endParaRPr lang="en-US" sz="1700" b="1" i="1" spc="-5" dirty="0">
              <a:solidFill>
                <a:schemeClr val="accent1"/>
              </a:solidFill>
              <a:cs typeface="Arial"/>
            </a:endParaRPr>
          </a:p>
        </p:txBody>
      </p:sp>
      <p:sp>
        <p:nvSpPr>
          <p:cNvPr id="6" name="Text Placeholder 5">
            <a:extLst>
              <a:ext uri="{FF2B5EF4-FFF2-40B4-BE49-F238E27FC236}">
                <a16:creationId xmlns:a16="http://schemas.microsoft.com/office/drawing/2014/main" id="{38A73375-FA03-4191-8AD5-B40CD9B59B94}"/>
              </a:ext>
            </a:extLst>
          </p:cNvPr>
          <p:cNvSpPr>
            <a:spLocks noGrp="1"/>
          </p:cNvSpPr>
          <p:nvPr>
            <p:ph type="body" sz="quarter" idx="3"/>
          </p:nvPr>
        </p:nvSpPr>
        <p:spPr bwMode="white"/>
        <p:txBody>
          <a:bodyPr/>
          <a:lstStyle/>
          <a:p>
            <a:r>
              <a:rPr lang="en-US" dirty="0"/>
              <a:t>ARDUINO MEGA</a:t>
            </a:r>
          </a:p>
        </p:txBody>
      </p:sp>
      <p:sp>
        <p:nvSpPr>
          <p:cNvPr id="7" name="Content Placeholder 6">
            <a:extLst>
              <a:ext uri="{FF2B5EF4-FFF2-40B4-BE49-F238E27FC236}">
                <a16:creationId xmlns:a16="http://schemas.microsoft.com/office/drawing/2014/main" id="{7E0C6FDF-5982-4E37-B65D-F7B05D0FFB52}"/>
              </a:ext>
            </a:extLst>
          </p:cNvPr>
          <p:cNvSpPr>
            <a:spLocks noGrp="1"/>
          </p:cNvSpPr>
          <p:nvPr>
            <p:ph sz="quarter" idx="4"/>
          </p:nvPr>
        </p:nvSpPr>
        <p:spPr bwMode="white">
          <a:xfrm>
            <a:off x="6165742" y="3251484"/>
            <a:ext cx="4248517" cy="3105980"/>
          </a:xfrm>
        </p:spPr>
        <p:txBody>
          <a:bodyPr>
            <a:noAutofit/>
          </a:bodyPr>
          <a:lstStyle/>
          <a:p>
            <a:pPr>
              <a:lnSpc>
                <a:spcPct val="125000"/>
              </a:lnSpc>
              <a:spcBef>
                <a:spcPts val="100"/>
              </a:spcBef>
              <a:buClr>
                <a:schemeClr val="accent1"/>
              </a:buClr>
            </a:pPr>
            <a:r>
              <a:rPr lang="en-US" sz="1700" i="1" spc="-5" dirty="0">
                <a:solidFill>
                  <a:srgbClr val="FFFFFF"/>
                </a:solidFill>
                <a:cs typeface="Arial"/>
              </a:rPr>
              <a:t>Pins: </a:t>
            </a:r>
            <a:r>
              <a:rPr lang="en-US" sz="1700" b="1" i="1" spc="-5" dirty="0">
                <a:solidFill>
                  <a:schemeClr val="accent1"/>
                </a:solidFill>
                <a:cs typeface="Arial"/>
              </a:rPr>
              <a:t>Digital   - 54</a:t>
            </a:r>
          </a:p>
          <a:p>
            <a:pPr marL="457200" lvl="1" indent="0">
              <a:lnSpc>
                <a:spcPct val="125000"/>
              </a:lnSpc>
              <a:spcBef>
                <a:spcPts val="100"/>
              </a:spcBef>
              <a:buClr>
                <a:schemeClr val="accent1"/>
              </a:buClr>
              <a:buNone/>
            </a:pPr>
            <a:r>
              <a:rPr lang="en-US" sz="1700" i="1" dirty="0">
                <a:solidFill>
                  <a:schemeClr val="accent1"/>
                </a:solidFill>
                <a:cs typeface="Arial"/>
              </a:rPr>
              <a:t>    </a:t>
            </a:r>
            <a:r>
              <a:rPr lang="en-US" sz="1700" b="1" i="1" dirty="0">
                <a:solidFill>
                  <a:schemeClr val="accent1"/>
                </a:solidFill>
                <a:cs typeface="Arial"/>
              </a:rPr>
              <a:t>Analog  - 16</a:t>
            </a:r>
          </a:p>
          <a:p>
            <a:pPr marL="457200" lvl="1" indent="0">
              <a:lnSpc>
                <a:spcPct val="125000"/>
              </a:lnSpc>
              <a:spcBef>
                <a:spcPts val="100"/>
              </a:spcBef>
              <a:buClr>
                <a:schemeClr val="accent1"/>
              </a:buClr>
              <a:buNone/>
            </a:pPr>
            <a:r>
              <a:rPr lang="en-US" sz="1700" b="1" i="1" dirty="0">
                <a:solidFill>
                  <a:schemeClr val="accent1"/>
                </a:solidFill>
                <a:cs typeface="Arial"/>
              </a:rPr>
              <a:t>    Power   -  5</a:t>
            </a:r>
          </a:p>
          <a:p>
            <a:pPr>
              <a:lnSpc>
                <a:spcPct val="125000"/>
              </a:lnSpc>
              <a:buClr>
                <a:schemeClr val="accent1"/>
              </a:buClr>
            </a:pPr>
            <a:r>
              <a:rPr lang="en-US" sz="1700" i="1" spc="-5" dirty="0">
                <a:solidFill>
                  <a:srgbClr val="FFFFFF"/>
                </a:solidFill>
                <a:cs typeface="Arial"/>
              </a:rPr>
              <a:t>MicroController: </a:t>
            </a:r>
            <a:r>
              <a:rPr lang="en-US" sz="1700" b="1" i="1" spc="-5" dirty="0">
                <a:solidFill>
                  <a:schemeClr val="accent1"/>
                </a:solidFill>
                <a:cs typeface="Arial"/>
              </a:rPr>
              <a:t>8bit Atmega2560</a:t>
            </a:r>
          </a:p>
          <a:p>
            <a:pPr>
              <a:lnSpc>
                <a:spcPct val="125000"/>
              </a:lnSpc>
              <a:buClr>
                <a:schemeClr val="accent1"/>
              </a:buClr>
            </a:pPr>
            <a:r>
              <a:rPr lang="en-US" sz="1700" i="1" spc="-35" dirty="0">
                <a:solidFill>
                  <a:srgbClr val="FFFFFF"/>
                </a:solidFill>
                <a:cs typeface="Arial"/>
              </a:rPr>
              <a:t>Flash Memory:</a:t>
            </a:r>
            <a:r>
              <a:rPr lang="en-US" sz="1700" i="1" spc="-15" dirty="0">
                <a:solidFill>
                  <a:srgbClr val="FFFFFF"/>
                </a:solidFill>
                <a:cs typeface="Arial"/>
              </a:rPr>
              <a:t> </a:t>
            </a:r>
            <a:r>
              <a:rPr lang="en-US" sz="1700" b="1" i="1" spc="-5" dirty="0">
                <a:solidFill>
                  <a:schemeClr val="accent1"/>
                </a:solidFill>
                <a:cs typeface="Arial"/>
              </a:rPr>
              <a:t>256KB</a:t>
            </a:r>
          </a:p>
          <a:p>
            <a:pPr marR="775335">
              <a:lnSpc>
                <a:spcPct val="125000"/>
              </a:lnSpc>
              <a:spcBef>
                <a:spcPts val="1800"/>
              </a:spcBef>
              <a:buClr>
                <a:schemeClr val="accent1"/>
              </a:buClr>
            </a:pPr>
            <a:r>
              <a:rPr lang="en-US" sz="1700" i="1" dirty="0">
                <a:solidFill>
                  <a:srgbClr val="FFFFFF"/>
                </a:solidFill>
                <a:cs typeface="Arial"/>
              </a:rPr>
              <a:t>SRAM: </a:t>
            </a:r>
            <a:r>
              <a:rPr lang="en-US" sz="1700" b="1" i="1" spc="-5" dirty="0">
                <a:solidFill>
                  <a:schemeClr val="accent1"/>
                </a:solidFill>
                <a:cs typeface="Arial"/>
              </a:rPr>
              <a:t>8KB </a:t>
            </a:r>
            <a:r>
              <a:rPr lang="en-US" sz="1700" b="1" i="1" spc="-5" dirty="0">
                <a:solidFill>
                  <a:schemeClr val="tx2">
                    <a:lumMod val="50000"/>
                    <a:lumOff val="50000"/>
                  </a:schemeClr>
                </a:solidFill>
                <a:cs typeface="Arial"/>
              </a:rPr>
              <a:t>,</a:t>
            </a:r>
            <a:r>
              <a:rPr lang="en-US" sz="1700" b="1" i="1" spc="-5" dirty="0">
                <a:solidFill>
                  <a:schemeClr val="accent1"/>
                </a:solidFill>
                <a:cs typeface="Arial"/>
              </a:rPr>
              <a:t> </a:t>
            </a:r>
            <a:r>
              <a:rPr lang="en-US" sz="1700" i="1" spc="-5" dirty="0">
                <a:solidFill>
                  <a:srgbClr val="FFFFFF"/>
                </a:solidFill>
                <a:cs typeface="Arial"/>
              </a:rPr>
              <a:t>EEPRO</a:t>
            </a:r>
            <a:r>
              <a:rPr lang="en-US" sz="1700" i="1" dirty="0">
                <a:solidFill>
                  <a:srgbClr val="FFFFFF"/>
                </a:solidFill>
                <a:cs typeface="Arial"/>
              </a:rPr>
              <a:t>M: </a:t>
            </a:r>
            <a:r>
              <a:rPr lang="en-US" sz="1700" b="1" i="1" spc="-5" dirty="0">
                <a:solidFill>
                  <a:schemeClr val="accent1"/>
                </a:solidFill>
                <a:cs typeface="Arial"/>
              </a:rPr>
              <a:t>4KB</a:t>
            </a:r>
          </a:p>
          <a:p>
            <a:pPr>
              <a:lnSpc>
                <a:spcPct val="125000"/>
              </a:lnSpc>
              <a:buClr>
                <a:schemeClr val="accent1"/>
              </a:buClr>
            </a:pPr>
            <a:r>
              <a:rPr lang="en-US" sz="1700" i="1" spc="-25" dirty="0">
                <a:solidFill>
                  <a:srgbClr val="FFFFFF"/>
                </a:solidFill>
                <a:cs typeface="Arial"/>
              </a:rPr>
              <a:t>Input</a:t>
            </a:r>
            <a:r>
              <a:rPr lang="en-US" sz="1700" i="1" dirty="0">
                <a:solidFill>
                  <a:srgbClr val="FFFFFF"/>
                </a:solidFill>
                <a:cs typeface="Arial"/>
              </a:rPr>
              <a:t>:</a:t>
            </a:r>
            <a:r>
              <a:rPr lang="en-US" sz="1700" i="1" spc="-60" dirty="0">
                <a:solidFill>
                  <a:srgbClr val="FFFFFF"/>
                </a:solidFill>
                <a:cs typeface="Arial"/>
              </a:rPr>
              <a:t> </a:t>
            </a:r>
            <a:r>
              <a:rPr lang="en-US" sz="1700" b="1" i="1" spc="-5" dirty="0">
                <a:solidFill>
                  <a:schemeClr val="accent1"/>
                </a:solidFill>
                <a:cs typeface="Arial"/>
              </a:rPr>
              <a:t>7-12 V </a:t>
            </a:r>
            <a:r>
              <a:rPr lang="en-US" sz="1700" b="1" i="1" spc="-5" dirty="0">
                <a:solidFill>
                  <a:schemeClr val="tx2">
                    <a:lumMod val="50000"/>
                    <a:lumOff val="50000"/>
                  </a:schemeClr>
                </a:solidFill>
                <a:cs typeface="Arial"/>
              </a:rPr>
              <a:t>,</a:t>
            </a:r>
            <a:r>
              <a:rPr lang="en-US" sz="1700" b="1" i="1" spc="-5" dirty="0">
                <a:solidFill>
                  <a:schemeClr val="accent1"/>
                </a:solidFill>
                <a:cs typeface="Arial"/>
              </a:rPr>
              <a:t> </a:t>
            </a:r>
            <a:r>
              <a:rPr lang="en-US" sz="1700" i="1" spc="-25" dirty="0">
                <a:solidFill>
                  <a:srgbClr val="FFFFFF"/>
                </a:solidFill>
                <a:cs typeface="Arial"/>
              </a:rPr>
              <a:t>Output</a:t>
            </a:r>
            <a:r>
              <a:rPr lang="en-US" sz="1700" i="1" dirty="0">
                <a:solidFill>
                  <a:srgbClr val="FFFFFF"/>
                </a:solidFill>
                <a:cs typeface="Arial"/>
              </a:rPr>
              <a:t>:</a:t>
            </a:r>
            <a:r>
              <a:rPr lang="en-US" sz="1700" i="1" spc="-60" dirty="0">
                <a:solidFill>
                  <a:srgbClr val="FFFFFF"/>
                </a:solidFill>
                <a:cs typeface="Arial"/>
              </a:rPr>
              <a:t> </a:t>
            </a:r>
            <a:r>
              <a:rPr lang="en-US" sz="1700" b="1" i="1" spc="-5" dirty="0">
                <a:solidFill>
                  <a:schemeClr val="accent1"/>
                </a:solidFill>
                <a:cs typeface="Arial"/>
              </a:rPr>
              <a:t>5V and 3.3V</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pPr/>
              <a:t>10</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346384"/>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45307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a:lstStyle/>
          <a:p>
            <a:r>
              <a:rPr lang="en-US" dirty="0"/>
              <a:t>MAX30102</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479712" y="514138"/>
            <a:ext cx="4531709" cy="1302111"/>
          </a:xfrm>
        </p:spPr>
        <p:txBody>
          <a:bodyPr>
            <a:normAutofit/>
          </a:bodyPr>
          <a:lstStyle/>
          <a:p>
            <a:pPr>
              <a:lnSpc>
                <a:spcPct val="110000"/>
              </a:lnSpc>
              <a:spcBef>
                <a:spcPts val="425"/>
              </a:spcBef>
            </a:pPr>
            <a:r>
              <a:rPr lang="en-US" sz="1800" b="1" dirty="0">
                <a:solidFill>
                  <a:schemeClr val="bg1"/>
                </a:solidFill>
                <a:latin typeface="+mj-lt"/>
              </a:rPr>
              <a:t>DEFINITION:</a:t>
            </a:r>
            <a:r>
              <a:rPr lang="en-US" sz="2200" b="1" dirty="0">
                <a:solidFill>
                  <a:schemeClr val="bg1"/>
                </a:solidFill>
                <a:latin typeface="+mj-lt"/>
              </a:rPr>
              <a:t> </a:t>
            </a:r>
          </a:p>
          <a:p>
            <a:pPr marR="417195" algn="just">
              <a:lnSpc>
                <a:spcPct val="107100"/>
              </a:lnSpc>
              <a:spcBef>
                <a:spcPts val="0"/>
              </a:spcBef>
              <a:spcAft>
                <a:spcPts val="1000"/>
              </a:spcAft>
            </a:pPr>
            <a:r>
              <a:rPr lang="en-US" sz="1400" i="1" dirty="0"/>
              <a:t>The MAX30102 is an integrated pulse oximetry and heart-rate monitor biosensor module based on PPG (Photoplethysmography).</a:t>
            </a:r>
            <a:endParaRPr lang="en-US" sz="14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11</a:t>
            </a:fld>
            <a:endParaRPr lang="en-US"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905237" y="45880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905237" y="1719473"/>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479712" y="1720815"/>
            <a:ext cx="5346248" cy="4202520"/>
          </a:xfrm>
        </p:spPr>
        <p:txBody>
          <a:bodyPr>
            <a:normAutofit/>
          </a:bodyPr>
          <a:lstStyle/>
          <a:p>
            <a:pPr>
              <a:lnSpc>
                <a:spcPct val="110000"/>
              </a:lnSpc>
              <a:spcBef>
                <a:spcPts val="425"/>
              </a:spcBef>
            </a:pPr>
            <a:r>
              <a:rPr lang="en-US" sz="2000" b="1" dirty="0">
                <a:solidFill>
                  <a:schemeClr val="bg1"/>
                </a:solidFill>
                <a:latin typeface="+mj-lt"/>
              </a:rPr>
              <a:t>WORKING </a:t>
            </a:r>
          </a:p>
          <a:p>
            <a:pPr marL="285750" marR="417195" indent="-285750" algn="just">
              <a:lnSpc>
                <a:spcPct val="107100"/>
              </a:lnSpc>
              <a:spcBef>
                <a:spcPts val="0"/>
              </a:spcBef>
              <a:spcAft>
                <a:spcPts val="1000"/>
              </a:spcAft>
              <a:buFont typeface="Arial" panose="020B0604020202020204" pitchFamily="34" charset="0"/>
              <a:buChar char="•"/>
            </a:pPr>
            <a:r>
              <a:rPr lang="en-US" sz="1200" dirty="0"/>
              <a:t>The MAX30102 consists of a pair of high-intensity LEDs (RED and IR LED) and a photodetector. The wavelengths of these LEDs are 660nm and 880nm, respectively.</a:t>
            </a:r>
          </a:p>
          <a:p>
            <a:pPr marL="285750" marR="417195" indent="-285750" algn="just">
              <a:lnSpc>
                <a:spcPct val="107100"/>
              </a:lnSpc>
              <a:spcBef>
                <a:spcPts val="0"/>
              </a:spcBef>
              <a:spcAft>
                <a:spcPts val="1000"/>
              </a:spcAft>
              <a:buFont typeface="Arial" panose="020B0604020202020204" pitchFamily="34" charset="0"/>
              <a:buChar char="•"/>
            </a:pPr>
            <a:r>
              <a:rPr lang="en-US" sz="1200" dirty="0"/>
              <a:t>The MAX30102 works by shining both lights onto the finger and measuring the amount of reflected light using a photodetector. This method of pulse detection through light is called Photoplethysmogram.</a:t>
            </a:r>
          </a:p>
          <a:p>
            <a:pPr marR="417195" algn="just">
              <a:lnSpc>
                <a:spcPct val="107100"/>
              </a:lnSpc>
              <a:spcBef>
                <a:spcPts val="0"/>
              </a:spcBef>
              <a:spcAft>
                <a:spcPts val="1000"/>
              </a:spcAft>
            </a:pPr>
            <a:r>
              <a:rPr lang="en-US" sz="1400" dirty="0"/>
              <a:t>The working of MAX30102 can be divided into two parts: Heart Rate Measurement and Pulse Oximetry:</a:t>
            </a:r>
          </a:p>
          <a:p>
            <a:pPr marL="285750" marR="417195" indent="-285750">
              <a:lnSpc>
                <a:spcPct val="107100"/>
              </a:lnSpc>
              <a:spcBef>
                <a:spcPts val="0"/>
              </a:spcBef>
              <a:spcAft>
                <a:spcPts val="1000"/>
              </a:spcAft>
              <a:buFont typeface="Arial" panose="020B0604020202020204" pitchFamily="34" charset="0"/>
              <a:buChar char="•"/>
            </a:pPr>
            <a:endParaRPr lang="en-US" sz="1200" dirty="0"/>
          </a:p>
          <a:p>
            <a:pPr marL="285750" marR="417195" indent="-285750">
              <a:lnSpc>
                <a:spcPct val="107100"/>
              </a:lnSpc>
              <a:spcBef>
                <a:spcPts val="0"/>
              </a:spcBef>
              <a:spcAft>
                <a:spcPts val="1000"/>
              </a:spcAft>
              <a:buFont typeface="Arial" panose="020B0604020202020204" pitchFamily="34" charset="0"/>
              <a:buChar char="•"/>
            </a:pPr>
            <a:endParaRPr lang="en-US" i="1" spc="-15" dirty="0">
              <a:solidFill>
                <a:schemeClr val="bg2">
                  <a:lumMod val="20000"/>
                  <a:lumOff val="80000"/>
                </a:schemeClr>
              </a:solidFill>
              <a:cs typeface="Arial"/>
            </a:endParaRP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3449"/>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6" name="Picture 5">
            <a:extLst>
              <a:ext uri="{FF2B5EF4-FFF2-40B4-BE49-F238E27FC236}">
                <a16:creationId xmlns:a16="http://schemas.microsoft.com/office/drawing/2014/main" id="{66E1EB04-EEFA-40E2-A106-CDADB8A83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11" y="1972382"/>
            <a:ext cx="4094481" cy="2490659"/>
          </a:xfrm>
          <a:prstGeom prst="rect">
            <a:avLst/>
          </a:prstGeom>
          <a:ln w="38100">
            <a:solidFill>
              <a:schemeClr val="bg1"/>
            </a:solidFill>
          </a:ln>
        </p:spPr>
      </p:pic>
      <p:pic>
        <p:nvPicPr>
          <p:cNvPr id="14" name="Picture Placeholder 13">
            <a:extLst>
              <a:ext uri="{FF2B5EF4-FFF2-40B4-BE49-F238E27FC236}">
                <a16:creationId xmlns:a16="http://schemas.microsoft.com/office/drawing/2014/main" id="{CD161724-DE7F-43CD-9639-DB215209E4A1}"/>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a:stretch>
            <a:fillRect/>
          </a:stretch>
        </p:blipFill>
        <p:spPr>
          <a:xfrm>
            <a:off x="0" y="4119124"/>
            <a:ext cx="4826644" cy="2738876"/>
          </a:xfrm>
        </p:spPr>
      </p:pic>
      <p:graphicFrame>
        <p:nvGraphicFramePr>
          <p:cNvPr id="7" name="Table 8">
            <a:extLst>
              <a:ext uri="{FF2B5EF4-FFF2-40B4-BE49-F238E27FC236}">
                <a16:creationId xmlns:a16="http://schemas.microsoft.com/office/drawing/2014/main" id="{01B28024-1390-417D-8D4A-7A2B353C3430}"/>
              </a:ext>
            </a:extLst>
          </p:cNvPr>
          <p:cNvGraphicFramePr>
            <a:graphicFrameLocks noGrp="1"/>
          </p:cNvGraphicFramePr>
          <p:nvPr>
            <p:extLst>
              <p:ext uri="{D42A27DB-BD31-4B8C-83A1-F6EECF244321}">
                <p14:modId xmlns:p14="http://schemas.microsoft.com/office/powerpoint/2010/main" val="4173379431"/>
              </p:ext>
            </p:extLst>
          </p:nvPr>
        </p:nvGraphicFramePr>
        <p:xfrm>
          <a:off x="5985456" y="4398770"/>
          <a:ext cx="5346248" cy="2197698"/>
        </p:xfrm>
        <a:graphic>
          <a:graphicData uri="http://schemas.openxmlformats.org/drawingml/2006/table">
            <a:tbl>
              <a:tblPr firstRow="1" bandRow="1">
                <a:tableStyleId>{5C22544A-7EE6-4342-B048-85BDC9FD1C3A}</a:tableStyleId>
              </a:tblPr>
              <a:tblGrid>
                <a:gridCol w="2894384">
                  <a:extLst>
                    <a:ext uri="{9D8B030D-6E8A-4147-A177-3AD203B41FA5}">
                      <a16:colId xmlns:a16="http://schemas.microsoft.com/office/drawing/2014/main" val="2194733023"/>
                    </a:ext>
                  </a:extLst>
                </a:gridCol>
                <a:gridCol w="2451864">
                  <a:extLst>
                    <a:ext uri="{9D8B030D-6E8A-4147-A177-3AD203B41FA5}">
                      <a16:colId xmlns:a16="http://schemas.microsoft.com/office/drawing/2014/main" val="2603189636"/>
                    </a:ext>
                  </a:extLst>
                </a:gridCol>
              </a:tblGrid>
              <a:tr h="2837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dirty="0">
                          <a:solidFill>
                            <a:schemeClr val="tx1">
                              <a:lumMod val="95000"/>
                              <a:lumOff val="5000"/>
                            </a:schemeClr>
                          </a:solidFill>
                        </a:rPr>
                        <a:t>Heart Rate Measurement</a:t>
                      </a:r>
                    </a:p>
                  </a:txBody>
                  <a:tcPr marL="85131" marR="85131" marT="42565" marB="42565" anchor="ctr"/>
                </a:tc>
                <a:tc>
                  <a:txBody>
                    <a:bodyPr/>
                    <a:lstStyle/>
                    <a:p>
                      <a:pPr algn="ctr"/>
                      <a:r>
                        <a:rPr lang="en-US" sz="1300" dirty="0">
                          <a:solidFill>
                            <a:schemeClr val="tx1">
                              <a:lumMod val="95000"/>
                              <a:lumOff val="5000"/>
                            </a:schemeClr>
                          </a:solidFill>
                        </a:rPr>
                        <a:t>Pulse Oximetry</a:t>
                      </a:r>
                      <a:endParaRPr lang="en-IN" sz="1300" dirty="0">
                        <a:solidFill>
                          <a:schemeClr val="tx1">
                            <a:lumMod val="95000"/>
                            <a:lumOff val="5000"/>
                          </a:schemeClr>
                        </a:solidFill>
                      </a:endParaRPr>
                    </a:p>
                  </a:txBody>
                  <a:tcPr marL="85131" marR="85131" marT="42565" marB="42565" anchor="ctr"/>
                </a:tc>
                <a:extLst>
                  <a:ext uri="{0D108BD9-81ED-4DB2-BD59-A6C34878D82A}">
                    <a16:rowId xmlns:a16="http://schemas.microsoft.com/office/drawing/2014/main" val="1292779885"/>
                  </a:ext>
                </a:extLst>
              </a:tr>
              <a:tr h="1848016">
                <a:tc>
                  <a:txBody>
                    <a:bodyPr/>
                    <a:lstStyle/>
                    <a:p>
                      <a:pPr algn="just"/>
                      <a:r>
                        <a:rPr lang="en-US" sz="1000" i="1" dirty="0"/>
                        <a:t>The oxygenated hemoglobin (HbO2) in the arterial blood has the characteristic of absorbing IR light. </a:t>
                      </a:r>
                    </a:p>
                    <a:p>
                      <a:pPr algn="just"/>
                      <a:r>
                        <a:rPr lang="en-US" sz="1000" i="1" dirty="0"/>
                        <a:t>The redder the blood (the higher the hemoglobin), the more IR light is absorbed.</a:t>
                      </a:r>
                    </a:p>
                    <a:p>
                      <a:pPr algn="just"/>
                      <a:r>
                        <a:rPr lang="en-US" sz="1000" i="1" dirty="0"/>
                        <a:t>As the blood is pumped through the finger with each heartbeat, the amount of reflected light changes, creating a changing waveform at the output of the photodetector. </a:t>
                      </a:r>
                    </a:p>
                    <a:p>
                      <a:pPr algn="just"/>
                      <a:r>
                        <a:rPr lang="en-US" sz="1000" i="1" dirty="0"/>
                        <a:t>As you continue to shine light and take photodetector readings, you quickly start to get a heart-beat (HR) pulse reading.</a:t>
                      </a:r>
                      <a:endParaRPr lang="en-IN" sz="1000" i="1" dirty="0"/>
                    </a:p>
                  </a:txBody>
                  <a:tcPr marL="85131" marR="85131" marT="42565" marB="42565"/>
                </a:tc>
                <a:tc>
                  <a:txBody>
                    <a:bodyPr/>
                    <a:lstStyle/>
                    <a:p>
                      <a:pPr algn="just"/>
                      <a:r>
                        <a:rPr lang="en-US" sz="1200" i="1" dirty="0"/>
                        <a:t>Pulse oximetry is based on the principle that the amount of RED and IR light absorbed varies depending on the amount of oxygen in your blood. The following graph is the absorption-spectrum of oxygenated hemoglobin (HbO2) and deoxygenated hemoglobin (Hb).</a:t>
                      </a:r>
                      <a:endParaRPr lang="en-IN" sz="1400" i="1" dirty="0"/>
                    </a:p>
                  </a:txBody>
                  <a:tcPr marL="85131" marR="85131" marT="42565" marB="42565"/>
                </a:tc>
                <a:extLst>
                  <a:ext uri="{0D108BD9-81ED-4DB2-BD59-A6C34878D82A}">
                    <a16:rowId xmlns:a16="http://schemas.microsoft.com/office/drawing/2014/main" val="2800018797"/>
                  </a:ext>
                </a:extLst>
              </a:tr>
            </a:tbl>
          </a:graphicData>
        </a:graphic>
      </p:graphicFrame>
    </p:spTree>
    <p:extLst>
      <p:ext uri="{BB962C8B-B14F-4D97-AF65-F5344CB8AC3E}">
        <p14:creationId xmlns:p14="http://schemas.microsoft.com/office/powerpoint/2010/main" val="108015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45043" y="6174902"/>
            <a:ext cx="404461" cy="365125"/>
          </a:xfrm>
        </p:spPr>
        <p:txBody>
          <a:bodyPr/>
          <a:lstStyle/>
          <a:p>
            <a:pPr algn="just"/>
            <a:fld id="{82EE24B5-652C-4DB5-B7C3-B5BBEC1280B1}" type="slidenum">
              <a:rPr lang="en-US" i="0" smtClean="0"/>
              <a:pPr algn="just"/>
              <a:t>12</a:t>
            </a:fld>
            <a:endParaRPr lang="en-US" i="0"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278124" y="370174"/>
            <a:ext cx="628901"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278124" y="2221516"/>
            <a:ext cx="628901"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5846067" y="2256293"/>
            <a:ext cx="2928582" cy="1121907"/>
          </a:xfrm>
        </p:spPr>
        <p:txBody>
          <a:bodyPr>
            <a:normAutofit/>
          </a:bodyPr>
          <a:lstStyle/>
          <a:p>
            <a:pPr algn="just">
              <a:lnSpc>
                <a:spcPct val="110000"/>
              </a:lnSpc>
              <a:spcBef>
                <a:spcPts val="425"/>
              </a:spcBef>
            </a:pPr>
            <a:r>
              <a:rPr lang="en-US" b="1" dirty="0">
                <a:solidFill>
                  <a:schemeClr val="bg1"/>
                </a:solidFill>
              </a:rPr>
              <a:t>SCL</a:t>
            </a:r>
            <a:endParaRPr lang="en-US" sz="1200" b="1" dirty="0">
              <a:solidFill>
                <a:schemeClr val="bg1"/>
              </a:solidFill>
            </a:endParaRPr>
          </a:p>
          <a:p>
            <a:pPr marR="417195" algn="just">
              <a:lnSpc>
                <a:spcPct val="107100"/>
              </a:lnSpc>
              <a:spcBef>
                <a:spcPts val="0"/>
              </a:spcBef>
              <a:spcAft>
                <a:spcPts val="1000"/>
              </a:spcAft>
            </a:pPr>
            <a:r>
              <a:rPr lang="en-US" sz="1200" dirty="0"/>
              <a:t>It is the I2C clock pin, connect to your Arduino’s I2C clock line.</a:t>
            </a:r>
            <a:endParaRPr lang="en-US" sz="1200" spc="-15" dirty="0">
              <a:solidFill>
                <a:schemeClr val="bg2">
                  <a:lumMod val="20000"/>
                  <a:lumOff val="80000"/>
                </a:schemeClr>
              </a:solidFill>
              <a:cs typeface="Arial"/>
            </a:endParaRP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bwMode="ltGray">
          <a:xfrm>
            <a:off x="5278124" y="3481241"/>
            <a:ext cx="628901"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5846067" y="3543299"/>
            <a:ext cx="3019543" cy="1177559"/>
          </a:xfrm>
        </p:spPr>
        <p:txBody>
          <a:bodyPr>
            <a:normAutofit/>
          </a:bodyPr>
          <a:lstStyle/>
          <a:p>
            <a:pPr algn="just">
              <a:lnSpc>
                <a:spcPct val="110000"/>
              </a:lnSpc>
              <a:spcBef>
                <a:spcPts val="425"/>
              </a:spcBef>
            </a:pPr>
            <a:r>
              <a:rPr lang="en-US" b="1" dirty="0">
                <a:solidFill>
                  <a:schemeClr val="bg1"/>
                </a:solidFill>
              </a:rPr>
              <a:t>VIN</a:t>
            </a:r>
            <a:endParaRPr lang="en-US" sz="1200" b="1" dirty="0">
              <a:solidFill>
                <a:schemeClr val="bg1"/>
              </a:solidFill>
            </a:endParaRPr>
          </a:p>
          <a:p>
            <a:pPr marR="417195" algn="just">
              <a:lnSpc>
                <a:spcPct val="107100"/>
              </a:lnSpc>
              <a:spcBef>
                <a:spcPts val="0"/>
              </a:spcBef>
              <a:spcAft>
                <a:spcPts val="1000"/>
              </a:spcAft>
            </a:pPr>
            <a:r>
              <a:rPr lang="en-US" sz="1200" dirty="0"/>
              <a:t>VIN is the power pin. You can connect it to 3.3V or 5V output from your Arduino.</a:t>
            </a:r>
            <a:endParaRPr lang="en-US" sz="1200" spc="-15" dirty="0">
              <a:solidFill>
                <a:schemeClr val="bg2">
                  <a:lumMod val="20000"/>
                  <a:lumOff val="80000"/>
                </a:schemeClr>
              </a:solidFill>
              <a:cs typeface="Arial"/>
            </a:endParaRPr>
          </a:p>
        </p:txBody>
      </p:sp>
      <p:pic>
        <p:nvPicPr>
          <p:cNvPr id="22" name="Picture Placeholder 18" descr="Check icon">
            <a:extLst>
              <a:ext uri="{FF2B5EF4-FFF2-40B4-BE49-F238E27FC236}">
                <a16:creationId xmlns:a16="http://schemas.microsoft.com/office/drawing/2014/main" id="{567EDA50-B353-43D1-ACE8-CA5079F1CE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278124" y="4938141"/>
            <a:ext cx="628901" cy="576001"/>
          </a:xfrm>
          <a:prstGeom prst="rect">
            <a:avLst/>
          </a:prstGeom>
        </p:spPr>
      </p:pic>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5846067" y="4985568"/>
            <a:ext cx="3033730" cy="10723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rPr>
              <a:t>SDA</a:t>
            </a:r>
            <a:endParaRPr lang="en-US" sz="1200" b="1" dirty="0">
              <a:solidFill>
                <a:schemeClr val="bg1"/>
              </a:solidFill>
            </a:endParaRPr>
          </a:p>
          <a:p>
            <a:pPr marR="417195" algn="just">
              <a:lnSpc>
                <a:spcPct val="107100"/>
              </a:lnSpc>
              <a:spcBef>
                <a:spcPts val="0"/>
              </a:spcBef>
              <a:spcAft>
                <a:spcPts val="1000"/>
              </a:spcAft>
            </a:pPr>
            <a:r>
              <a:rPr lang="en-US" sz="1200" dirty="0"/>
              <a:t>It is the I2C data pin, connect to your Arduino’s I2C data line.</a:t>
            </a:r>
            <a:endParaRPr lang="en-US" sz="1200" spc="-15" dirty="0">
              <a:solidFill>
                <a:schemeClr val="bg2">
                  <a:lumMod val="20000"/>
                  <a:lumOff val="80000"/>
                </a:schemeClr>
              </a:solidFill>
              <a:cs typeface="Arial"/>
            </a:endParaRPr>
          </a:p>
        </p:txBody>
      </p:sp>
      <p:sp>
        <p:nvSpPr>
          <p:cNvPr id="24" name="Text Placeholder 2">
            <a:extLst>
              <a:ext uri="{FF2B5EF4-FFF2-40B4-BE49-F238E27FC236}">
                <a16:creationId xmlns:a16="http://schemas.microsoft.com/office/drawing/2014/main" id="{6EAAA5D0-DD19-46DD-BA9E-55A0C8488AFF}"/>
              </a:ext>
            </a:extLst>
          </p:cNvPr>
          <p:cNvSpPr txBox="1">
            <a:spLocks/>
          </p:cNvSpPr>
          <p:nvPr/>
        </p:nvSpPr>
        <p:spPr bwMode="ltGray">
          <a:xfrm>
            <a:off x="5846067" y="469900"/>
            <a:ext cx="2928582" cy="17375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rPr>
              <a:t>IRD</a:t>
            </a:r>
            <a:endParaRPr lang="en-US" sz="1200" b="1" dirty="0">
              <a:solidFill>
                <a:schemeClr val="bg1"/>
              </a:solidFill>
            </a:endParaRPr>
          </a:p>
          <a:p>
            <a:pPr marR="417195" algn="just">
              <a:lnSpc>
                <a:spcPct val="107100"/>
              </a:lnSpc>
              <a:spcBef>
                <a:spcPts val="0"/>
              </a:spcBef>
              <a:spcAft>
                <a:spcPts val="1000"/>
              </a:spcAft>
            </a:pPr>
            <a:r>
              <a:rPr lang="en-US" sz="1200" dirty="0"/>
              <a:t>The MAX30102 integrates an LED driver to drive LED pulses for SpO2 and HR measurements. Use this if you want to drive the IR LED yourself, otherwise leave it unconnected.</a:t>
            </a:r>
            <a:endParaRPr lang="en-US" sz="1200" spc="-15" dirty="0">
              <a:solidFill>
                <a:schemeClr val="bg2">
                  <a:lumMod val="20000"/>
                  <a:lumOff val="80000"/>
                </a:schemeClr>
              </a:solidFill>
              <a:cs typeface="Arial"/>
            </a:endParaRPr>
          </a:p>
        </p:txBody>
      </p:sp>
      <p:pic>
        <p:nvPicPr>
          <p:cNvPr id="25" name="Picture Placeholder 14" descr="Check icon">
            <a:extLst>
              <a:ext uri="{FF2B5EF4-FFF2-40B4-BE49-F238E27FC236}">
                <a16:creationId xmlns:a16="http://schemas.microsoft.com/office/drawing/2014/main" id="{17E66735-089E-45FF-90F3-6FCA21C3DE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481671" y="293974"/>
            <a:ext cx="712278" cy="576000"/>
          </a:xfrm>
          <a:prstGeom prst="rect">
            <a:avLst/>
          </a:prstGeom>
        </p:spPr>
      </p:pic>
      <p:pic>
        <p:nvPicPr>
          <p:cNvPr id="26" name="Picture Placeholder 16" descr="Check icon">
            <a:extLst>
              <a:ext uri="{FF2B5EF4-FFF2-40B4-BE49-F238E27FC236}">
                <a16:creationId xmlns:a16="http://schemas.microsoft.com/office/drawing/2014/main" id="{12828029-3BD3-4A3B-8849-BF6D0A737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481671" y="2437416"/>
            <a:ext cx="712278" cy="576001"/>
          </a:xfrm>
          <a:prstGeom prst="rect">
            <a:avLst/>
          </a:prstGeom>
        </p:spPr>
      </p:pic>
      <p:sp>
        <p:nvSpPr>
          <p:cNvPr id="27" name="Text Placeholder 10">
            <a:extLst>
              <a:ext uri="{FF2B5EF4-FFF2-40B4-BE49-F238E27FC236}">
                <a16:creationId xmlns:a16="http://schemas.microsoft.com/office/drawing/2014/main" id="{906489D7-7213-4D85-85F9-7AA190A5FEC8}"/>
              </a:ext>
            </a:extLst>
          </p:cNvPr>
          <p:cNvSpPr txBox="1">
            <a:spLocks/>
          </p:cNvSpPr>
          <p:nvPr/>
        </p:nvSpPr>
        <p:spPr bwMode="ltGray">
          <a:xfrm>
            <a:off x="9059805" y="381000"/>
            <a:ext cx="3037840" cy="2133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rPr>
              <a:t>INT</a:t>
            </a:r>
            <a:endParaRPr lang="en-US" sz="1200" b="1" dirty="0">
              <a:solidFill>
                <a:schemeClr val="bg1"/>
              </a:solidFill>
            </a:endParaRPr>
          </a:p>
          <a:p>
            <a:pPr marR="417195" algn="just">
              <a:lnSpc>
                <a:spcPct val="107100"/>
              </a:lnSpc>
              <a:spcBef>
                <a:spcPts val="0"/>
              </a:spcBef>
              <a:spcAft>
                <a:spcPts val="1000"/>
              </a:spcAft>
            </a:pPr>
            <a:r>
              <a:rPr lang="en-US" sz="1200" dirty="0"/>
              <a:t>The MAX30102 can be programmed to generate an interrupt for each pulse. This line is open-drain, so it is pulled HIGH by the onboard resistor. When an interrupt occurs the INT pin goes LOW and stays LOW until the interrupt is cleared.</a:t>
            </a:r>
            <a:endParaRPr lang="en-US" sz="1200" spc="-15" dirty="0">
              <a:solidFill>
                <a:schemeClr val="bg2">
                  <a:lumMod val="20000"/>
                  <a:lumOff val="80000"/>
                </a:schemeClr>
              </a:solidFill>
              <a:cs typeface="Arial"/>
            </a:endParaRPr>
          </a:p>
        </p:txBody>
      </p:sp>
      <p:pic>
        <p:nvPicPr>
          <p:cNvPr id="28" name="Picture Placeholder 18" descr="Check icon">
            <a:extLst>
              <a:ext uri="{FF2B5EF4-FFF2-40B4-BE49-F238E27FC236}">
                <a16:creationId xmlns:a16="http://schemas.microsoft.com/office/drawing/2014/main" id="{27825D3E-A09A-439A-9061-D1CB335A8F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481671" y="3570141"/>
            <a:ext cx="712278" cy="576001"/>
          </a:xfrm>
          <a:prstGeom prst="rect">
            <a:avLst/>
          </a:prstGeom>
        </p:spPr>
      </p:pic>
      <p:sp>
        <p:nvSpPr>
          <p:cNvPr id="29" name="Text Placeholder 12">
            <a:extLst>
              <a:ext uri="{FF2B5EF4-FFF2-40B4-BE49-F238E27FC236}">
                <a16:creationId xmlns:a16="http://schemas.microsoft.com/office/drawing/2014/main" id="{733C39F5-D786-45C3-A415-2F7D79F797F6}"/>
              </a:ext>
            </a:extLst>
          </p:cNvPr>
          <p:cNvSpPr txBox="1">
            <a:spLocks/>
          </p:cNvSpPr>
          <p:nvPr/>
        </p:nvSpPr>
        <p:spPr bwMode="ltGray">
          <a:xfrm>
            <a:off x="9059805" y="3632201"/>
            <a:ext cx="2801995" cy="13299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spc="-15" dirty="0">
                <a:solidFill>
                  <a:schemeClr val="bg1"/>
                </a:solidFill>
                <a:cs typeface="Arial"/>
              </a:rPr>
              <a:t>RD</a:t>
            </a:r>
            <a:endParaRPr lang="en-US" sz="1200" b="1" spc="-15" dirty="0">
              <a:solidFill>
                <a:schemeClr val="bg1"/>
              </a:solidFill>
              <a:cs typeface="Arial"/>
            </a:endParaRPr>
          </a:p>
          <a:p>
            <a:pPr algn="just">
              <a:lnSpc>
                <a:spcPct val="110000"/>
              </a:lnSpc>
              <a:spcBef>
                <a:spcPts val="425"/>
              </a:spcBef>
            </a:pPr>
            <a:r>
              <a:rPr lang="en-US" sz="1200" dirty="0"/>
              <a:t>This pin is similar to the IRD pin, but is used to drive the Red LED. If you don’t want to drive the red LED yourself, leave it unconnected.</a:t>
            </a:r>
            <a:endParaRPr lang="en-US" sz="1200" spc="-15" dirty="0">
              <a:solidFill>
                <a:schemeClr val="bg2">
                  <a:lumMod val="20000"/>
                  <a:lumOff val="80000"/>
                </a:schemeClr>
              </a:solidFill>
              <a:cs typeface="Arial"/>
            </a:endParaRPr>
          </a:p>
        </p:txBody>
      </p:sp>
      <p:pic>
        <p:nvPicPr>
          <p:cNvPr id="30" name="Picture Placeholder 18" descr="Check icon">
            <a:extLst>
              <a:ext uri="{FF2B5EF4-FFF2-40B4-BE49-F238E27FC236}">
                <a16:creationId xmlns:a16="http://schemas.microsoft.com/office/drawing/2014/main" id="{62FC5F7C-2912-489C-9194-E91C2D5E06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481671" y="5061768"/>
            <a:ext cx="712278" cy="576001"/>
          </a:xfrm>
          <a:prstGeom prst="rect">
            <a:avLst/>
          </a:prstGeom>
        </p:spPr>
      </p:pic>
      <p:sp>
        <p:nvSpPr>
          <p:cNvPr id="31" name="Text Placeholder 12">
            <a:extLst>
              <a:ext uri="{FF2B5EF4-FFF2-40B4-BE49-F238E27FC236}">
                <a16:creationId xmlns:a16="http://schemas.microsoft.com/office/drawing/2014/main" id="{25633AC3-CA36-44C1-B205-6DFB48C07246}"/>
              </a:ext>
            </a:extLst>
          </p:cNvPr>
          <p:cNvSpPr txBox="1">
            <a:spLocks/>
          </p:cNvSpPr>
          <p:nvPr/>
        </p:nvSpPr>
        <p:spPr bwMode="ltGray">
          <a:xfrm>
            <a:off x="9059805" y="5071166"/>
            <a:ext cx="2847340" cy="12153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rPr>
              <a:t>GND</a:t>
            </a:r>
            <a:endParaRPr lang="en-US" sz="1200" b="1" dirty="0">
              <a:solidFill>
                <a:schemeClr val="bg1"/>
              </a:solidFill>
            </a:endParaRPr>
          </a:p>
          <a:p>
            <a:pPr marR="417195" algn="just">
              <a:lnSpc>
                <a:spcPct val="107100"/>
              </a:lnSpc>
              <a:spcBef>
                <a:spcPts val="0"/>
              </a:spcBef>
              <a:spcAft>
                <a:spcPts val="1000"/>
              </a:spcAft>
            </a:pPr>
            <a:r>
              <a:rPr lang="en-US" sz="1200" spc="-15" dirty="0">
                <a:solidFill>
                  <a:schemeClr val="bg2">
                    <a:lumMod val="20000"/>
                    <a:lumOff val="80000"/>
                  </a:schemeClr>
                </a:solidFill>
                <a:cs typeface="Arial"/>
              </a:rPr>
              <a:t>It is the ground pin of max30102 which you can connect it to Arduino’s ground pin.</a:t>
            </a:r>
          </a:p>
        </p:txBody>
      </p:sp>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MAX30102 </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2" name="Rectangle 1">
            <a:extLst>
              <a:ext uri="{FF2B5EF4-FFF2-40B4-BE49-F238E27FC236}">
                <a16:creationId xmlns:a16="http://schemas.microsoft.com/office/drawing/2014/main" id="{D66E6371-D0BC-42D5-A816-7193B8AC1D9B}"/>
              </a:ext>
            </a:extLst>
          </p:cNvPr>
          <p:cNvSpPr/>
          <p:nvPr/>
        </p:nvSpPr>
        <p:spPr>
          <a:xfrm>
            <a:off x="0" y="2388843"/>
            <a:ext cx="3811770" cy="35776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Placeholder 5">
            <a:extLst>
              <a:ext uri="{FF2B5EF4-FFF2-40B4-BE49-F238E27FC236}">
                <a16:creationId xmlns:a16="http://schemas.microsoft.com/office/drawing/2014/main" id="{CFBD4507-6ACA-4D43-A769-AFB574D92EC6}"/>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1" t="360" r="426" b="10924"/>
          <a:stretch/>
        </p:blipFill>
        <p:spPr>
          <a:xfrm>
            <a:off x="1127651" y="2021514"/>
            <a:ext cx="3101994" cy="2554157"/>
          </a:xfrm>
        </p:spPr>
      </p:pic>
      <p:graphicFrame>
        <p:nvGraphicFramePr>
          <p:cNvPr id="34" name="Table 33">
            <a:extLst>
              <a:ext uri="{FF2B5EF4-FFF2-40B4-BE49-F238E27FC236}">
                <a16:creationId xmlns:a16="http://schemas.microsoft.com/office/drawing/2014/main" id="{48447C25-C923-41BA-BA1B-09AB2200EBA0}"/>
              </a:ext>
            </a:extLst>
          </p:cNvPr>
          <p:cNvGraphicFramePr>
            <a:graphicFrameLocks noGrp="1"/>
          </p:cNvGraphicFramePr>
          <p:nvPr>
            <p:extLst>
              <p:ext uri="{D42A27DB-BD31-4B8C-83A1-F6EECF244321}">
                <p14:modId xmlns:p14="http://schemas.microsoft.com/office/powerpoint/2010/main" val="1900642462"/>
              </p:ext>
            </p:extLst>
          </p:nvPr>
        </p:nvGraphicFramePr>
        <p:xfrm>
          <a:off x="212345" y="4837831"/>
          <a:ext cx="4906241" cy="1701308"/>
        </p:xfrm>
        <a:graphic>
          <a:graphicData uri="http://schemas.openxmlformats.org/drawingml/2006/table">
            <a:tbl>
              <a:tblPr/>
              <a:tblGrid>
                <a:gridCol w="2305290">
                  <a:extLst>
                    <a:ext uri="{9D8B030D-6E8A-4147-A177-3AD203B41FA5}">
                      <a16:colId xmlns:a16="http://schemas.microsoft.com/office/drawing/2014/main" val="240524182"/>
                    </a:ext>
                  </a:extLst>
                </a:gridCol>
                <a:gridCol w="2600951">
                  <a:extLst>
                    <a:ext uri="{9D8B030D-6E8A-4147-A177-3AD203B41FA5}">
                      <a16:colId xmlns:a16="http://schemas.microsoft.com/office/drawing/2014/main" val="2478324512"/>
                    </a:ext>
                  </a:extLst>
                </a:gridCol>
              </a:tblGrid>
              <a:tr h="240653">
                <a:tc>
                  <a:txBody>
                    <a:bodyPr/>
                    <a:lstStyle/>
                    <a:p>
                      <a:r>
                        <a:rPr lang="en-IN" sz="1200" b="1" dirty="0"/>
                        <a:t>Power supply</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200" dirty="0"/>
                        <a:t>1.8V to 3.3V</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6851483"/>
                  </a:ext>
                </a:extLst>
              </a:tr>
              <a:tr h="240653">
                <a:tc rowSpan="2">
                  <a:txBody>
                    <a:bodyPr/>
                    <a:lstStyle/>
                    <a:p>
                      <a:r>
                        <a:rPr lang="en-IN" sz="1200" b="1" dirty="0"/>
                        <a:t>Current draw</a:t>
                      </a:r>
                    </a:p>
                  </a:txBody>
                  <a:tcPr marL="107626" marR="107626" marT="53813" marB="53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l-GR" sz="1200"/>
                        <a:t>~600μ</a:t>
                      </a:r>
                      <a:r>
                        <a:rPr lang="en-IN" sz="1200" dirty="0"/>
                        <a:t>A (during measurements)</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0878728"/>
                  </a:ext>
                </a:extLst>
              </a:tr>
              <a:tr h="240653">
                <a:tc vMerge="1">
                  <a:txBody>
                    <a:bodyPr/>
                    <a:lstStyle/>
                    <a:p>
                      <a:endParaRPr lang="en-IN"/>
                    </a:p>
                  </a:txBody>
                  <a:tcPr/>
                </a:tc>
                <a:tc>
                  <a:txBody>
                    <a:bodyPr/>
                    <a:lstStyle/>
                    <a:p>
                      <a:r>
                        <a:rPr lang="el-GR" sz="1200" b="0" dirty="0">
                          <a:effectLst/>
                        </a:rPr>
                        <a:t>~0.7μ</a:t>
                      </a:r>
                      <a:r>
                        <a:rPr lang="en-IN" sz="1200" b="0" dirty="0">
                          <a:effectLst/>
                        </a:rPr>
                        <a:t>A (during standby mode)</a:t>
                      </a:r>
                    </a:p>
                  </a:txBody>
                  <a:tcPr marL="150409"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552025"/>
                  </a:ext>
                </a:extLst>
              </a:tr>
              <a:tr h="240653">
                <a:tc>
                  <a:txBody>
                    <a:bodyPr/>
                    <a:lstStyle/>
                    <a:p>
                      <a:r>
                        <a:rPr lang="en-IN" sz="1200" b="1" dirty="0"/>
                        <a:t>Red LED Wavelength</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200" dirty="0"/>
                        <a:t>660nm</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1640331"/>
                  </a:ext>
                </a:extLst>
              </a:tr>
              <a:tr h="240653">
                <a:tc>
                  <a:txBody>
                    <a:bodyPr/>
                    <a:lstStyle/>
                    <a:p>
                      <a:r>
                        <a:rPr lang="en-IN" sz="1200" b="1" dirty="0"/>
                        <a:t>IR LED Wavelength</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200" dirty="0"/>
                        <a:t>880nm</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2376588"/>
                  </a:ext>
                </a:extLst>
              </a:tr>
              <a:tr h="240653">
                <a:tc>
                  <a:txBody>
                    <a:bodyPr/>
                    <a:lstStyle/>
                    <a:p>
                      <a:r>
                        <a:rPr lang="en-IN" sz="1200" b="1" dirty="0"/>
                        <a:t>Temperature Range</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200" dirty="0"/>
                        <a:t>-40˚C to +85˚C</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147828"/>
                  </a:ext>
                </a:extLst>
              </a:tr>
              <a:tr h="240653">
                <a:tc>
                  <a:txBody>
                    <a:bodyPr/>
                    <a:lstStyle/>
                    <a:p>
                      <a:r>
                        <a:rPr lang="en-IN" sz="1200" b="1" dirty="0"/>
                        <a:t>Temperature Accuracy</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200" dirty="0"/>
                        <a:t>±1˚C</a:t>
                      </a:r>
                    </a:p>
                  </a:txBody>
                  <a:tcPr marL="60164" marR="60164" marT="30082" marB="30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6190525"/>
                  </a:ext>
                </a:extLst>
              </a:tr>
            </a:tbl>
          </a:graphicData>
        </a:graphic>
      </p:graphicFrame>
      <p:sp>
        <p:nvSpPr>
          <p:cNvPr id="38" name="Text Placeholder 12">
            <a:extLst>
              <a:ext uri="{FF2B5EF4-FFF2-40B4-BE49-F238E27FC236}">
                <a16:creationId xmlns:a16="http://schemas.microsoft.com/office/drawing/2014/main" id="{6FC103DD-CE45-4455-995C-6EDFF60E6518}"/>
              </a:ext>
            </a:extLst>
          </p:cNvPr>
          <p:cNvSpPr txBox="1">
            <a:spLocks/>
          </p:cNvSpPr>
          <p:nvPr/>
        </p:nvSpPr>
        <p:spPr bwMode="ltGray">
          <a:xfrm>
            <a:off x="9059805" y="2474899"/>
            <a:ext cx="3132195" cy="11827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rPr>
              <a:t>GND</a:t>
            </a:r>
            <a:endParaRPr lang="en-US" sz="1200" b="1" dirty="0">
              <a:solidFill>
                <a:schemeClr val="bg1"/>
              </a:solidFill>
            </a:endParaRPr>
          </a:p>
          <a:p>
            <a:pPr marR="417195" algn="just">
              <a:lnSpc>
                <a:spcPct val="107100"/>
              </a:lnSpc>
              <a:spcBef>
                <a:spcPts val="0"/>
              </a:spcBef>
              <a:spcAft>
                <a:spcPts val="1000"/>
              </a:spcAft>
            </a:pPr>
            <a:r>
              <a:rPr lang="en-US" sz="1200" spc="-15" dirty="0">
                <a:solidFill>
                  <a:schemeClr val="bg2">
                    <a:lumMod val="20000"/>
                    <a:lumOff val="80000"/>
                  </a:schemeClr>
                </a:solidFill>
                <a:cs typeface="Arial"/>
              </a:rPr>
              <a:t>It is the ground pin. Which you can connect it to ground pin of Arduino board.</a:t>
            </a:r>
          </a:p>
        </p:txBody>
      </p:sp>
    </p:spTree>
    <p:extLst>
      <p:ext uri="{BB962C8B-B14F-4D97-AF65-F5344CB8AC3E}">
        <p14:creationId xmlns:p14="http://schemas.microsoft.com/office/powerpoint/2010/main" val="58525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1108262" y="994843"/>
            <a:ext cx="3932237" cy="722871"/>
          </a:xfrm>
        </p:spPr>
        <p:txBody>
          <a:bodyPr/>
          <a:lstStyle/>
          <a:p>
            <a:r>
              <a:rPr lang="en-US" dirty="0"/>
              <a:t>GY906</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492413" y="1252348"/>
            <a:ext cx="4889327" cy="1655952"/>
          </a:xfrm>
        </p:spPr>
        <p:txBody>
          <a:bodyPr>
            <a:normAutofit/>
          </a:body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sz="1700" i="1" dirty="0"/>
              <a:t>The GY-906 MLX90614 is a high precision infrared non-contact thermometer module with I2C interface and 5V or 3.3V operation.</a:t>
            </a:r>
            <a:endParaRPr lang="en-US" sz="15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13</a:t>
            </a:fld>
            <a:endParaRPr lang="en-US"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968738" y="118431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879838" y="2569499"/>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530513" y="2679700"/>
            <a:ext cx="4665807" cy="3429000"/>
          </a:xfrm>
        </p:spPr>
        <p:txBody>
          <a:bodyPr>
            <a:normAutofit fontScale="92500" lnSpcReduction="20000"/>
          </a:bodyPr>
          <a:lstStyle/>
          <a:p>
            <a:pPr>
              <a:lnSpc>
                <a:spcPct val="110000"/>
              </a:lnSpc>
              <a:spcBef>
                <a:spcPts val="425"/>
              </a:spcBef>
            </a:pPr>
            <a:r>
              <a:rPr lang="en-US" sz="2400" b="1" dirty="0">
                <a:solidFill>
                  <a:schemeClr val="bg1"/>
                </a:solidFill>
                <a:latin typeface="+mj-lt"/>
              </a:rPr>
              <a:t>WORKING </a:t>
            </a:r>
          </a:p>
          <a:p>
            <a:pPr marL="285750" marR="417195" indent="-285750" algn="just">
              <a:lnSpc>
                <a:spcPct val="107100"/>
              </a:lnSpc>
              <a:spcBef>
                <a:spcPts val="0"/>
              </a:spcBef>
              <a:spcAft>
                <a:spcPts val="1000"/>
              </a:spcAft>
              <a:buFont typeface="Arial" pitchFamily="34" charset="0"/>
              <a:buChar char="•"/>
            </a:pPr>
            <a:r>
              <a:rPr lang="en-US" sz="1700" spc="-15" dirty="0">
                <a:solidFill>
                  <a:schemeClr val="bg2">
                    <a:lumMod val="20000"/>
                    <a:lumOff val="80000"/>
                  </a:schemeClr>
                </a:solidFill>
                <a:cs typeface="Arial"/>
              </a:rPr>
              <a:t>In our world every living being which contains heat dissipates infrared rays.</a:t>
            </a:r>
          </a:p>
          <a:p>
            <a:pPr marL="285750" marR="417195" indent="-285750" algn="just">
              <a:lnSpc>
                <a:spcPct val="107100"/>
              </a:lnSpc>
              <a:spcBef>
                <a:spcPts val="0"/>
              </a:spcBef>
              <a:spcAft>
                <a:spcPts val="1000"/>
              </a:spcAft>
              <a:buFont typeface="Arial" pitchFamily="34" charset="0"/>
              <a:buChar char="•"/>
            </a:pPr>
            <a:r>
              <a:rPr lang="en-US" sz="1700" spc="-15" dirty="0">
                <a:solidFill>
                  <a:schemeClr val="bg2">
                    <a:lumMod val="20000"/>
                    <a:lumOff val="80000"/>
                  </a:schemeClr>
                </a:solidFill>
                <a:cs typeface="Arial"/>
              </a:rPr>
              <a:t>This sensor will attract that rays and focusses on the thermopile.</a:t>
            </a:r>
          </a:p>
          <a:p>
            <a:pPr marL="285750" marR="417195" indent="-285750" algn="just">
              <a:lnSpc>
                <a:spcPct val="107100"/>
              </a:lnSpc>
              <a:spcBef>
                <a:spcPts val="0"/>
              </a:spcBef>
              <a:spcAft>
                <a:spcPts val="1000"/>
              </a:spcAft>
              <a:buFont typeface="Arial" pitchFamily="34" charset="0"/>
              <a:buChar char="•"/>
            </a:pPr>
            <a:r>
              <a:rPr lang="en-US" sz="1700" spc="-15" dirty="0">
                <a:solidFill>
                  <a:schemeClr val="bg2">
                    <a:lumMod val="20000"/>
                    <a:lumOff val="80000"/>
                  </a:schemeClr>
                </a:solidFill>
                <a:cs typeface="Arial"/>
              </a:rPr>
              <a:t>Thermopile converts the temperature to voltage levels and it amplifies and gives to MCU.</a:t>
            </a:r>
          </a:p>
          <a:p>
            <a:pPr marL="285750" marR="417195" indent="-285750" algn="just">
              <a:lnSpc>
                <a:spcPct val="107100"/>
              </a:lnSpc>
              <a:spcBef>
                <a:spcPts val="0"/>
              </a:spcBef>
              <a:spcAft>
                <a:spcPts val="1000"/>
              </a:spcAft>
              <a:buFont typeface="Arial" pitchFamily="34" charset="0"/>
              <a:buChar char="•"/>
            </a:pPr>
            <a:r>
              <a:rPr lang="en-US" sz="1700" spc="-15" dirty="0">
                <a:solidFill>
                  <a:schemeClr val="bg2">
                    <a:lumMod val="20000"/>
                    <a:lumOff val="80000"/>
                  </a:schemeClr>
                </a:solidFill>
                <a:cs typeface="Arial"/>
              </a:rPr>
              <a:t>It used to make sensor compatible with I2C interface and it makes A/D conversion.</a:t>
            </a:r>
          </a:p>
          <a:p>
            <a:pPr marL="285750" marR="417195" indent="-285750" algn="just">
              <a:lnSpc>
                <a:spcPct val="107100"/>
              </a:lnSpc>
              <a:spcBef>
                <a:spcPts val="0"/>
              </a:spcBef>
              <a:spcAft>
                <a:spcPts val="1000"/>
              </a:spcAft>
              <a:buFont typeface="Arial" pitchFamily="34" charset="0"/>
              <a:buChar char="•"/>
            </a:pPr>
            <a:r>
              <a:rPr lang="en-US" sz="1700" spc="-15" dirty="0">
                <a:solidFill>
                  <a:schemeClr val="bg2">
                    <a:lumMod val="20000"/>
                    <a:lumOff val="80000"/>
                  </a:schemeClr>
                </a:solidFill>
                <a:cs typeface="Arial"/>
              </a:rPr>
              <a:t>At the output we will get the temperature reading without touch.</a:t>
            </a: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3449"/>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6" name="Picture Placeholder 5">
            <a:extLst>
              <a:ext uri="{FF2B5EF4-FFF2-40B4-BE49-F238E27FC236}">
                <a16:creationId xmlns:a16="http://schemas.microsoft.com/office/drawing/2014/main" id="{B7E5EE76-F02C-496D-94F0-A1A271D28475}"/>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t="-836" b="264"/>
          <a:stretch/>
        </p:blipFill>
        <p:spPr>
          <a:xfrm>
            <a:off x="-1" y="2293713"/>
            <a:ext cx="5237826" cy="3950667"/>
          </a:xfrm>
        </p:spPr>
      </p:pic>
    </p:spTree>
    <p:extLst>
      <p:ext uri="{BB962C8B-B14F-4D97-AF65-F5344CB8AC3E}">
        <p14:creationId xmlns:p14="http://schemas.microsoft.com/office/powerpoint/2010/main" val="215714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132430" y="3429000"/>
            <a:ext cx="5752961" cy="2699606"/>
          </a:xfrm>
        </p:spPr>
        <p:txBody>
          <a:bodyPr>
            <a:normAutofit lnSpcReduction="10000"/>
          </a:bodyPr>
          <a:lstStyle/>
          <a:p>
            <a:pPr>
              <a:lnSpc>
                <a:spcPct val="110000"/>
              </a:lnSpc>
              <a:spcBef>
                <a:spcPts val="425"/>
              </a:spcBef>
            </a:pPr>
            <a:r>
              <a:rPr lang="en-US" sz="2200" b="1" u="sng" dirty="0">
                <a:solidFill>
                  <a:schemeClr val="bg1"/>
                </a:solidFill>
                <a:latin typeface="+mj-lt"/>
              </a:rPr>
              <a:t>FEATURES</a:t>
            </a:r>
          </a:p>
          <a:p>
            <a:pPr algn="just">
              <a:buFont typeface="Arial" panose="020B0604020202020204" pitchFamily="34" charset="0"/>
              <a:buChar char="•"/>
            </a:pPr>
            <a:r>
              <a:rPr lang="en-US" sz="1600" dirty="0"/>
              <a:t> Non-contact measurement perfect for measuring temperature of moving objects</a:t>
            </a:r>
          </a:p>
          <a:p>
            <a:pPr algn="just">
              <a:buFont typeface="Arial" panose="020B0604020202020204" pitchFamily="34" charset="0"/>
              <a:buChar char="•"/>
            </a:pPr>
            <a:r>
              <a:rPr lang="en-US" dirty="0"/>
              <a:t> It is a 4 pin sensor</a:t>
            </a:r>
            <a:endParaRPr lang="en-US" sz="1600" dirty="0"/>
          </a:p>
          <a:p>
            <a:pPr algn="just">
              <a:buFont typeface="Arial" panose="020B0604020202020204" pitchFamily="34" charset="0"/>
              <a:buChar char="•"/>
            </a:pPr>
            <a:r>
              <a:rPr lang="en-US" dirty="0"/>
              <a:t> Range for ambient temperature: -40 to 125 ˚C</a:t>
            </a:r>
          </a:p>
          <a:p>
            <a:pPr algn="just">
              <a:buFont typeface="Arial" panose="020B0604020202020204" pitchFamily="34" charset="0"/>
              <a:buChar char="•"/>
            </a:pPr>
            <a:r>
              <a:rPr lang="en-US" dirty="0"/>
              <a:t> Range for object temperature (non contact): -70 to 380 ˚C</a:t>
            </a:r>
          </a:p>
          <a:p>
            <a:pPr algn="just">
              <a:buFont typeface="Arial" panose="020B0604020202020204" pitchFamily="34" charset="0"/>
              <a:buChar char="•"/>
            </a:pPr>
            <a:r>
              <a:rPr lang="en-US" sz="1600" dirty="0"/>
              <a:t> Compatible with I2C/SM Bus interface</a:t>
            </a:r>
          </a:p>
          <a:p>
            <a:pPr algn="just">
              <a:buFont typeface="Arial" panose="020B0604020202020204" pitchFamily="34" charset="0"/>
              <a:buChar char="•"/>
            </a:pPr>
            <a:r>
              <a:rPr lang="en-US" sz="1600" dirty="0"/>
              <a:t> Operating voltage: 3.3V or 5V </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28275" y="6171327"/>
            <a:ext cx="357116" cy="365125"/>
          </a:xfrm>
        </p:spPr>
        <p:txBody>
          <a:bodyPr/>
          <a:lstStyle/>
          <a:p>
            <a:fld id="{82EE24B5-652C-4DB5-B7C3-B5BBEC1280B1}" type="slidenum">
              <a:rPr lang="en-US" smtClean="0"/>
              <a:pPr/>
              <a:t>14</a:t>
            </a:fld>
            <a:endParaRPr lang="en-US"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527647" y="3353262"/>
            <a:ext cx="576000" cy="576000"/>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5960081" y="723376"/>
            <a:ext cx="2765550" cy="1431234"/>
          </a:xfrm>
        </p:spPr>
        <p:txBody>
          <a:bodyPr>
            <a:normAutofit/>
          </a:bodyPr>
          <a:lstStyle/>
          <a:p>
            <a:pPr algn="just">
              <a:lnSpc>
                <a:spcPct val="110000"/>
              </a:lnSpc>
              <a:spcBef>
                <a:spcPts val="425"/>
              </a:spcBef>
            </a:pPr>
            <a:r>
              <a:rPr lang="en-US" sz="2200" b="1" dirty="0">
                <a:solidFill>
                  <a:schemeClr val="bg1"/>
                </a:solidFill>
                <a:latin typeface="+mj-lt"/>
              </a:rPr>
              <a:t>VIN</a:t>
            </a:r>
          </a:p>
          <a:p>
            <a:pPr marR="417195" algn="just">
              <a:lnSpc>
                <a:spcPct val="107100"/>
              </a:lnSpc>
              <a:spcBef>
                <a:spcPts val="0"/>
              </a:spcBef>
              <a:spcAft>
                <a:spcPts val="1000"/>
              </a:spcAft>
            </a:pPr>
            <a:r>
              <a:rPr lang="en-US" sz="1500" spc="-15" dirty="0">
                <a:solidFill>
                  <a:schemeClr val="bg2">
                    <a:lumMod val="20000"/>
                    <a:lumOff val="80000"/>
                  </a:schemeClr>
                </a:solidFill>
                <a:cs typeface="Arial"/>
              </a:rPr>
              <a:t>It is power pin. You can connect it to 3.3v or 5v output from your Arduino.</a:t>
            </a:r>
          </a:p>
        </p:txBody>
      </p:sp>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5960081" y="1899345"/>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2200" b="1" dirty="0">
                <a:solidFill>
                  <a:schemeClr val="bg1"/>
                </a:solidFill>
                <a:latin typeface="+mj-lt"/>
              </a:rPr>
              <a:t>SDA</a:t>
            </a:r>
          </a:p>
          <a:p>
            <a:pPr marR="417195" algn="just">
              <a:lnSpc>
                <a:spcPct val="107100"/>
              </a:lnSpc>
              <a:spcBef>
                <a:spcPts val="0"/>
              </a:spcBef>
              <a:spcAft>
                <a:spcPts val="1000"/>
              </a:spcAft>
            </a:pPr>
            <a:r>
              <a:rPr lang="en-US" sz="1500" spc="-15" dirty="0">
                <a:solidFill>
                  <a:schemeClr val="bg2">
                    <a:lumMod val="20000"/>
                    <a:lumOff val="80000"/>
                  </a:schemeClr>
                </a:solidFill>
                <a:cs typeface="Arial"/>
              </a:rPr>
              <a:t>It is the I2C data pin, connect to your Arduino’s I2C data line</a:t>
            </a:r>
          </a:p>
        </p:txBody>
      </p:sp>
      <p:sp>
        <p:nvSpPr>
          <p:cNvPr id="29" name="Text Placeholder 12">
            <a:extLst>
              <a:ext uri="{FF2B5EF4-FFF2-40B4-BE49-F238E27FC236}">
                <a16:creationId xmlns:a16="http://schemas.microsoft.com/office/drawing/2014/main" id="{733C39F5-D786-45C3-A415-2F7D79F797F6}"/>
              </a:ext>
            </a:extLst>
          </p:cNvPr>
          <p:cNvSpPr txBox="1">
            <a:spLocks/>
          </p:cNvSpPr>
          <p:nvPr/>
        </p:nvSpPr>
        <p:spPr bwMode="ltGray">
          <a:xfrm>
            <a:off x="8917638" y="723376"/>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2200" b="1" spc="-15" dirty="0">
                <a:solidFill>
                  <a:schemeClr val="bg1"/>
                </a:solidFill>
                <a:latin typeface="+mj-lt"/>
                <a:cs typeface="Arial"/>
              </a:rPr>
              <a:t>GND</a:t>
            </a:r>
          </a:p>
          <a:p>
            <a:pPr algn="just">
              <a:lnSpc>
                <a:spcPct val="110000"/>
              </a:lnSpc>
              <a:spcBef>
                <a:spcPts val="425"/>
              </a:spcBef>
            </a:pPr>
            <a:r>
              <a:rPr lang="en-US" sz="1500" spc="-15" dirty="0">
                <a:solidFill>
                  <a:schemeClr val="bg2">
                    <a:lumMod val="20000"/>
                    <a:lumOff val="80000"/>
                  </a:schemeClr>
                </a:solidFill>
                <a:cs typeface="Arial"/>
              </a:rPr>
              <a:t>It is ground pin. You can connect it to ground pin of Arduino.</a:t>
            </a:r>
          </a:p>
        </p:txBody>
      </p:sp>
      <p:sp>
        <p:nvSpPr>
          <p:cNvPr id="31" name="Text Placeholder 12">
            <a:extLst>
              <a:ext uri="{FF2B5EF4-FFF2-40B4-BE49-F238E27FC236}">
                <a16:creationId xmlns:a16="http://schemas.microsoft.com/office/drawing/2014/main" id="{25633AC3-CA36-44C1-B205-6DFB48C07246}"/>
              </a:ext>
            </a:extLst>
          </p:cNvPr>
          <p:cNvSpPr txBox="1">
            <a:spLocks/>
          </p:cNvSpPr>
          <p:nvPr/>
        </p:nvSpPr>
        <p:spPr bwMode="ltGray">
          <a:xfrm>
            <a:off x="8941283" y="2014993"/>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2200" b="1" dirty="0">
                <a:solidFill>
                  <a:schemeClr val="bg1"/>
                </a:solidFill>
                <a:latin typeface="+mj-lt"/>
              </a:rPr>
              <a:t>SCL</a:t>
            </a:r>
          </a:p>
          <a:p>
            <a:pPr marR="417195" algn="just">
              <a:lnSpc>
                <a:spcPct val="107100"/>
              </a:lnSpc>
              <a:spcBef>
                <a:spcPts val="0"/>
              </a:spcBef>
              <a:spcAft>
                <a:spcPts val="1000"/>
              </a:spcAft>
            </a:pPr>
            <a:r>
              <a:rPr lang="en-US" sz="1500" spc="-15" dirty="0">
                <a:solidFill>
                  <a:schemeClr val="bg2">
                    <a:lumMod val="20000"/>
                    <a:lumOff val="80000"/>
                  </a:schemeClr>
                </a:solidFill>
                <a:cs typeface="Arial"/>
              </a:rPr>
              <a:t>It is the I2C clock pin, connect to your Arduino’s I2C clock line</a:t>
            </a:r>
          </a:p>
        </p:txBody>
      </p:sp>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GY906</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4" name="Rectangle 13">
            <a:extLst>
              <a:ext uri="{FF2B5EF4-FFF2-40B4-BE49-F238E27FC236}">
                <a16:creationId xmlns:a16="http://schemas.microsoft.com/office/drawing/2014/main" id="{34B1DC74-D1AA-402A-94D8-FDD8E3BC5ACF}"/>
              </a:ext>
            </a:extLst>
          </p:cNvPr>
          <p:cNvSpPr/>
          <p:nvPr/>
        </p:nvSpPr>
        <p:spPr>
          <a:xfrm>
            <a:off x="0" y="2336800"/>
            <a:ext cx="3644900" cy="3543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29011FD-ADEB-4994-B789-258202FA6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09" y="2191437"/>
            <a:ext cx="2877323" cy="1953150"/>
          </a:xfrm>
          <a:prstGeom prst="rect">
            <a:avLst/>
          </a:prstGeom>
        </p:spPr>
      </p:pic>
      <p:pic>
        <p:nvPicPr>
          <p:cNvPr id="9" name="Picture 8">
            <a:extLst>
              <a:ext uri="{FF2B5EF4-FFF2-40B4-BE49-F238E27FC236}">
                <a16:creationId xmlns:a16="http://schemas.microsoft.com/office/drawing/2014/main" id="{BA4CE2CD-05F8-46D8-8938-4DEB81625E64}"/>
              </a:ext>
            </a:extLst>
          </p:cNvPr>
          <p:cNvPicPr>
            <a:picLocks noChangeAspect="1"/>
          </p:cNvPicPr>
          <p:nvPr/>
        </p:nvPicPr>
        <p:blipFill rotWithShape="1">
          <a:blip r:embed="rId5">
            <a:extLst>
              <a:ext uri="{28A0092B-C50C-407E-A947-70E740481C1C}">
                <a14:useLocalDpi xmlns:a14="http://schemas.microsoft.com/office/drawing/2010/main" val="0"/>
              </a:ext>
            </a:extLst>
          </a:blip>
          <a:srcRect l="6734" r="9661" b="13099"/>
          <a:stretch/>
        </p:blipFill>
        <p:spPr>
          <a:xfrm>
            <a:off x="1949868" y="4321013"/>
            <a:ext cx="2930306" cy="2469408"/>
          </a:xfrm>
          <a:prstGeom prst="rect">
            <a:avLst/>
          </a:prstGeom>
        </p:spPr>
      </p:pic>
    </p:spTree>
    <p:extLst>
      <p:ext uri="{BB962C8B-B14F-4D97-AF65-F5344CB8AC3E}">
        <p14:creationId xmlns:p14="http://schemas.microsoft.com/office/powerpoint/2010/main" val="88385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1108262" y="994843"/>
            <a:ext cx="3932237" cy="722871"/>
          </a:xfrm>
        </p:spPr>
        <p:txBody>
          <a:bodyPr/>
          <a:lstStyle/>
          <a:p>
            <a:r>
              <a:rPr lang="en-US" dirty="0"/>
              <a:t>AD8232</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479713" y="811339"/>
            <a:ext cx="5089987" cy="2338262"/>
          </a:xfrm>
        </p:spPr>
        <p:txBody>
          <a:bodyPr>
            <a:normAutofit lnSpcReduction="10000"/>
          </a:body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sz="1400" i="1" dirty="0"/>
              <a:t>The AD8232 is a very useful sensor that measures the heart's electrical activity, Known as ECG. ECG, also known as EKG or Electrocardiography, is measuring electrical changes generated by cardiac movement.</a:t>
            </a:r>
          </a:p>
          <a:p>
            <a:pPr marR="417195" algn="just">
              <a:lnSpc>
                <a:spcPct val="107100"/>
              </a:lnSpc>
              <a:spcBef>
                <a:spcPts val="0"/>
              </a:spcBef>
              <a:spcAft>
                <a:spcPts val="1000"/>
              </a:spcAft>
            </a:pPr>
            <a:r>
              <a:rPr lang="en-US" sz="1400" i="1" dirty="0"/>
              <a:t>The AD8232 single lead ECG heart rate sensor converts heartbeat into an analog signal.</a:t>
            </a:r>
          </a:p>
          <a:p>
            <a:pPr marR="417195" algn="just">
              <a:lnSpc>
                <a:spcPct val="107100"/>
              </a:lnSpc>
              <a:spcBef>
                <a:spcPts val="0"/>
              </a:spcBef>
              <a:spcAft>
                <a:spcPts val="1000"/>
              </a:spcAft>
            </a:pPr>
            <a:r>
              <a:rPr lang="en-US" sz="1400" i="1" dirty="0"/>
              <a:t>AD8232 is a cost-effective ECG analog sensor for measuring the electrical activity of the heart.</a:t>
            </a:r>
            <a:endParaRPr lang="en-US" sz="14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15</a:t>
            </a:fld>
            <a:endParaRPr lang="en-US"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905238" y="706843"/>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905238" y="3140999"/>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479713" y="3222594"/>
            <a:ext cx="4665807" cy="3134870"/>
          </a:xfrm>
        </p:spPr>
        <p:txBody>
          <a:bodyPr>
            <a:normAutofit/>
          </a:bodyPr>
          <a:lstStyle/>
          <a:p>
            <a:pPr>
              <a:lnSpc>
                <a:spcPct val="110000"/>
              </a:lnSpc>
              <a:spcBef>
                <a:spcPts val="425"/>
              </a:spcBef>
            </a:pPr>
            <a:r>
              <a:rPr lang="en-US" sz="2400" b="1" dirty="0">
                <a:solidFill>
                  <a:schemeClr val="bg1"/>
                </a:solidFill>
                <a:latin typeface="+mj-lt"/>
              </a:rPr>
              <a:t>WORKING </a:t>
            </a:r>
          </a:p>
          <a:p>
            <a:pPr marR="417195" algn="just">
              <a:lnSpc>
                <a:spcPct val="107100"/>
              </a:lnSpc>
              <a:spcBef>
                <a:spcPts val="0"/>
              </a:spcBef>
              <a:spcAft>
                <a:spcPts val="1000"/>
              </a:spcAft>
            </a:pPr>
            <a:r>
              <a:rPr lang="en-US" spc="-15" dirty="0">
                <a:solidFill>
                  <a:schemeClr val="bg2">
                    <a:lumMod val="20000"/>
                    <a:lumOff val="80000"/>
                  </a:schemeClr>
                </a:solidFill>
                <a:cs typeface="Arial"/>
              </a:rPr>
              <a:t>A</a:t>
            </a:r>
            <a:r>
              <a:rPr lang="en-IN" dirty="0"/>
              <a:t>D8232 ECG Module integrated with AD8232 IC from Analog Devices, which is a single-chip designed to extract, amplify, and filter biopotential signals for biopotential measurement applications (like ECG and others). ECGs can be extremely noisy so that the AD8232 Single Lead Heart Rate Monitor acts as an op-amp to help obtain a clear signal from the PR and QT Intervals easily.</a:t>
            </a:r>
            <a:endParaRPr lang="en-US" spc="-15" dirty="0">
              <a:solidFill>
                <a:schemeClr val="bg2">
                  <a:lumMod val="20000"/>
                  <a:lumOff val="80000"/>
                </a:schemeClr>
              </a:solidFill>
              <a:cs typeface="Arial"/>
            </a:endParaRP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3449"/>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7" name="Picture 6">
            <a:extLst>
              <a:ext uri="{FF2B5EF4-FFF2-40B4-BE49-F238E27FC236}">
                <a16:creationId xmlns:a16="http://schemas.microsoft.com/office/drawing/2014/main" id="{C83CFAE5-35E5-4FEE-955F-3C6133EA11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3421">
            <a:off x="2993193" y="2758095"/>
            <a:ext cx="2210118" cy="1658626"/>
          </a:xfrm>
          <a:prstGeom prst="rect">
            <a:avLst/>
          </a:prstGeom>
        </p:spPr>
      </p:pic>
      <p:pic>
        <p:nvPicPr>
          <p:cNvPr id="13" name="Picture 12">
            <a:extLst>
              <a:ext uri="{FF2B5EF4-FFF2-40B4-BE49-F238E27FC236}">
                <a16:creationId xmlns:a16="http://schemas.microsoft.com/office/drawing/2014/main" id="{3FBA1C97-895F-4FC5-8556-451550EFCE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65" y="2489600"/>
            <a:ext cx="2283924" cy="2732038"/>
          </a:xfrm>
          <a:prstGeom prst="rect">
            <a:avLst/>
          </a:prstGeom>
        </p:spPr>
      </p:pic>
      <p:grpSp>
        <p:nvGrpSpPr>
          <p:cNvPr id="20" name="Group 19">
            <a:extLst>
              <a:ext uri="{FF2B5EF4-FFF2-40B4-BE49-F238E27FC236}">
                <a16:creationId xmlns:a16="http://schemas.microsoft.com/office/drawing/2014/main" id="{899A2B8A-C84D-4BAA-AF01-1A282B5F7942}"/>
              </a:ext>
            </a:extLst>
          </p:cNvPr>
          <p:cNvGrpSpPr/>
          <p:nvPr/>
        </p:nvGrpSpPr>
        <p:grpSpPr>
          <a:xfrm>
            <a:off x="1712628" y="4304396"/>
            <a:ext cx="3097563" cy="2531524"/>
            <a:chOff x="1712628" y="4304396"/>
            <a:chExt cx="3097563" cy="2531524"/>
          </a:xfrm>
        </p:grpSpPr>
        <p:pic>
          <p:nvPicPr>
            <p:cNvPr id="18" name="Picture 17">
              <a:extLst>
                <a:ext uri="{FF2B5EF4-FFF2-40B4-BE49-F238E27FC236}">
                  <a16:creationId xmlns:a16="http://schemas.microsoft.com/office/drawing/2014/main" id="{72543CDA-AA37-460F-87F4-8C92DDAC40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2628" y="5095508"/>
              <a:ext cx="1722006" cy="1722006"/>
            </a:xfrm>
            <a:prstGeom prst="rect">
              <a:avLst/>
            </a:prstGeom>
          </p:spPr>
        </p:pic>
        <p:pic>
          <p:nvPicPr>
            <p:cNvPr id="19" name="Picture 18">
              <a:extLst>
                <a:ext uri="{FF2B5EF4-FFF2-40B4-BE49-F238E27FC236}">
                  <a16:creationId xmlns:a16="http://schemas.microsoft.com/office/drawing/2014/main" id="{C3B346A7-17D2-4FAD-96F9-04FC75CBC1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17282">
              <a:off x="3227966" y="4304396"/>
              <a:ext cx="1582225" cy="1582225"/>
            </a:xfrm>
            <a:prstGeom prst="rect">
              <a:avLst/>
            </a:prstGeom>
          </p:spPr>
        </p:pic>
        <p:pic>
          <p:nvPicPr>
            <p:cNvPr id="16" name="Picture 15">
              <a:extLst>
                <a:ext uri="{FF2B5EF4-FFF2-40B4-BE49-F238E27FC236}">
                  <a16:creationId xmlns:a16="http://schemas.microsoft.com/office/drawing/2014/main" id="{4D6FEF3D-3DF8-436D-9002-233783DC55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675099">
              <a:off x="2607584" y="4890394"/>
              <a:ext cx="1945526" cy="1945526"/>
            </a:xfrm>
            <a:prstGeom prst="rect">
              <a:avLst/>
            </a:prstGeom>
          </p:spPr>
        </p:pic>
      </p:grpSp>
    </p:spTree>
    <p:extLst>
      <p:ext uri="{BB962C8B-B14F-4D97-AF65-F5344CB8AC3E}">
        <p14:creationId xmlns:p14="http://schemas.microsoft.com/office/powerpoint/2010/main" val="93901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28275" y="6171327"/>
            <a:ext cx="357116" cy="365125"/>
          </a:xfrm>
        </p:spPr>
        <p:txBody>
          <a:bodyPr/>
          <a:lstStyle/>
          <a:p>
            <a:fld id="{82EE24B5-652C-4DB5-B7C3-B5BBEC1280B1}" type="slidenum">
              <a:rPr lang="en-US" smtClean="0"/>
              <a:pPr/>
              <a:t>16</a:t>
            </a:fld>
            <a:endParaRPr lang="en-US" dirty="0"/>
          </a:p>
        </p:txBody>
      </p:sp>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5867400" y="373661"/>
            <a:ext cx="2765550" cy="988210"/>
          </a:xfrm>
        </p:spPr>
        <p:txBody>
          <a:bodyPr>
            <a:normAutofit/>
          </a:bodyPr>
          <a:lstStyle/>
          <a:p>
            <a:pPr algn="just">
              <a:lnSpc>
                <a:spcPct val="110000"/>
              </a:lnSpc>
              <a:spcBef>
                <a:spcPts val="425"/>
              </a:spcBef>
            </a:pPr>
            <a:r>
              <a:rPr lang="en-US" sz="1800" b="1" dirty="0">
                <a:solidFill>
                  <a:schemeClr val="bg1"/>
                </a:solidFill>
                <a:latin typeface="+mj-lt"/>
              </a:rPr>
              <a:t>SDN</a:t>
            </a:r>
          </a:p>
          <a:p>
            <a:pPr marR="417195" algn="just">
              <a:lnSpc>
                <a:spcPct val="107100"/>
              </a:lnSpc>
              <a:spcBef>
                <a:spcPts val="0"/>
              </a:spcBef>
              <a:spcAft>
                <a:spcPts val="1000"/>
              </a:spcAft>
            </a:pPr>
            <a:r>
              <a:rPr lang="en-US" sz="1200" spc="-15" dirty="0">
                <a:solidFill>
                  <a:schemeClr val="bg2">
                    <a:lumMod val="20000"/>
                    <a:lumOff val="80000"/>
                  </a:schemeClr>
                </a:solidFill>
                <a:cs typeface="Arial"/>
              </a:rPr>
              <a:t>It is power pin. You can connect it to 3.3v or 5v output from your Arduino.</a:t>
            </a:r>
          </a:p>
        </p:txBody>
      </p:sp>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5867400" y="1361872"/>
            <a:ext cx="2765550" cy="121768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LO+</a:t>
            </a:r>
          </a:p>
          <a:p>
            <a:pPr marR="417195" algn="just">
              <a:lnSpc>
                <a:spcPct val="107100"/>
              </a:lnSpc>
              <a:spcBef>
                <a:spcPts val="0"/>
              </a:spcBef>
              <a:spcAft>
                <a:spcPts val="1000"/>
              </a:spcAft>
            </a:pPr>
            <a:r>
              <a:rPr lang="en-IN" sz="1400" dirty="0"/>
              <a:t>Leads Off Comparator Output. In dc leads off detection mode, LOD+ is high when the +IN electrode is disconnected, and it is low when connected</a:t>
            </a:r>
            <a:endParaRPr lang="en-US" sz="1200" spc="-15" dirty="0">
              <a:solidFill>
                <a:schemeClr val="bg2">
                  <a:lumMod val="20000"/>
                  <a:lumOff val="80000"/>
                </a:schemeClr>
              </a:solidFill>
              <a:cs typeface="Arial"/>
            </a:endParaRPr>
          </a:p>
        </p:txBody>
      </p:sp>
      <p:sp>
        <p:nvSpPr>
          <p:cNvPr id="29" name="Text Placeholder 12">
            <a:extLst>
              <a:ext uri="{FF2B5EF4-FFF2-40B4-BE49-F238E27FC236}">
                <a16:creationId xmlns:a16="http://schemas.microsoft.com/office/drawing/2014/main" id="{733C39F5-D786-45C3-A415-2F7D79F797F6}"/>
              </a:ext>
            </a:extLst>
          </p:cNvPr>
          <p:cNvSpPr txBox="1">
            <a:spLocks/>
          </p:cNvSpPr>
          <p:nvPr/>
        </p:nvSpPr>
        <p:spPr bwMode="ltGray">
          <a:xfrm>
            <a:off x="8756650" y="373661"/>
            <a:ext cx="2765550" cy="98821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spc="-15" dirty="0">
                <a:solidFill>
                  <a:schemeClr val="bg1"/>
                </a:solidFill>
                <a:latin typeface="+mj-lt"/>
                <a:cs typeface="Arial"/>
              </a:rPr>
              <a:t>OUT</a:t>
            </a:r>
          </a:p>
          <a:p>
            <a:pPr algn="just">
              <a:lnSpc>
                <a:spcPct val="110000"/>
              </a:lnSpc>
              <a:spcBef>
                <a:spcPts val="425"/>
              </a:spcBef>
            </a:pPr>
            <a:r>
              <a:rPr lang="en-US" sz="1200" spc="-15" dirty="0">
                <a:solidFill>
                  <a:schemeClr val="bg2">
                    <a:lumMod val="20000"/>
                    <a:lumOff val="80000"/>
                  </a:schemeClr>
                </a:solidFill>
                <a:cs typeface="Arial"/>
              </a:rPr>
              <a:t>It is Output pin. You can connect it to analog pin of Arduino to get the ecg readings at output.</a:t>
            </a:r>
          </a:p>
        </p:txBody>
      </p:sp>
      <p:sp>
        <p:nvSpPr>
          <p:cNvPr id="31" name="Text Placeholder 12">
            <a:extLst>
              <a:ext uri="{FF2B5EF4-FFF2-40B4-BE49-F238E27FC236}">
                <a16:creationId xmlns:a16="http://schemas.microsoft.com/office/drawing/2014/main" id="{25633AC3-CA36-44C1-B205-6DFB48C07246}"/>
              </a:ext>
            </a:extLst>
          </p:cNvPr>
          <p:cNvSpPr txBox="1">
            <a:spLocks/>
          </p:cNvSpPr>
          <p:nvPr/>
        </p:nvSpPr>
        <p:spPr bwMode="ltGray">
          <a:xfrm>
            <a:off x="8756650" y="1361872"/>
            <a:ext cx="2765550" cy="121768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LO-</a:t>
            </a:r>
          </a:p>
          <a:p>
            <a:pPr marR="417195" algn="just">
              <a:lnSpc>
                <a:spcPct val="107100"/>
              </a:lnSpc>
              <a:spcBef>
                <a:spcPts val="0"/>
              </a:spcBef>
              <a:spcAft>
                <a:spcPts val="1000"/>
              </a:spcAft>
            </a:pPr>
            <a:r>
              <a:rPr lang="en-IN" sz="1400" dirty="0"/>
              <a:t>Leads Off Comparator Output. In dc leads off detection mode, LO− is high when the electrode to −IN is disconnected, and it is low when connected</a:t>
            </a:r>
            <a:endParaRPr lang="en-US" sz="1200" spc="-15" dirty="0">
              <a:solidFill>
                <a:schemeClr val="bg2">
                  <a:lumMod val="20000"/>
                  <a:lumOff val="80000"/>
                </a:schemeClr>
              </a:solidFill>
              <a:cs typeface="Arial"/>
            </a:endParaRPr>
          </a:p>
        </p:txBody>
      </p:sp>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AD8232</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2" name="Rectangle 11"/>
          <p:cNvSpPr/>
          <p:nvPr/>
        </p:nvSpPr>
        <p:spPr>
          <a:xfrm>
            <a:off x="5867400" y="3645736"/>
            <a:ext cx="5778500" cy="2554545"/>
          </a:xfrm>
          <a:prstGeom prst="rect">
            <a:avLst/>
          </a:prstGeom>
        </p:spPr>
        <p:txBody>
          <a:bodyPr wrap="square">
            <a:spAutoFit/>
          </a:bodyPr>
          <a:lstStyle/>
          <a:p>
            <a:r>
              <a:rPr lang="en-IN" b="1" dirty="0">
                <a:solidFill>
                  <a:schemeClr val="bg1"/>
                </a:solidFill>
              </a:rPr>
              <a:t>SPECIFICATIONS:</a:t>
            </a:r>
            <a:endParaRPr lang="en-IN" sz="1600" b="1" dirty="0">
              <a:solidFill>
                <a:schemeClr val="bg1"/>
              </a:solidFill>
            </a:endParaRPr>
          </a:p>
          <a:p>
            <a:endParaRPr lang="en-IN" sz="1600" b="1" dirty="0">
              <a:solidFill>
                <a:schemeClr val="bg1"/>
              </a:solidFill>
            </a:endParaRPr>
          </a:p>
          <a:p>
            <a:pPr>
              <a:buFont typeface="Arial" pitchFamily="34" charset="0"/>
              <a:buChar char="•"/>
            </a:pPr>
            <a:r>
              <a:rPr lang="en-IN" sz="1400" dirty="0">
                <a:solidFill>
                  <a:schemeClr val="bg1"/>
                </a:solidFill>
              </a:rPr>
              <a:t>Analog type output</a:t>
            </a:r>
          </a:p>
          <a:p>
            <a:pPr>
              <a:buFont typeface="Arial" pitchFamily="34" charset="0"/>
              <a:buChar char="•"/>
            </a:pPr>
            <a:r>
              <a:rPr lang="en-IN" sz="1400" dirty="0">
                <a:solidFill>
                  <a:schemeClr val="bg1"/>
                </a:solidFill>
              </a:rPr>
              <a:t>Operating voltage: 3.3V DC</a:t>
            </a:r>
          </a:p>
          <a:p>
            <a:pPr>
              <a:buFont typeface="Arial" pitchFamily="34" charset="0"/>
              <a:buChar char="•"/>
            </a:pPr>
            <a:r>
              <a:rPr lang="en-IN" sz="1400" dirty="0">
                <a:solidFill>
                  <a:schemeClr val="bg1"/>
                </a:solidFill>
              </a:rPr>
              <a:t>Low current consumption: 170 uA</a:t>
            </a:r>
          </a:p>
          <a:p>
            <a:pPr>
              <a:buFont typeface="Arial" pitchFamily="34" charset="0"/>
              <a:buChar char="•"/>
            </a:pPr>
            <a:r>
              <a:rPr lang="en-IN" sz="1400" dirty="0">
                <a:solidFill>
                  <a:schemeClr val="bg1"/>
                </a:solidFill>
              </a:rPr>
              <a:t>Noise rejection at 60Hz: 80dB</a:t>
            </a:r>
          </a:p>
          <a:p>
            <a:pPr>
              <a:buFont typeface="Arial" pitchFamily="34" charset="0"/>
              <a:buChar char="•"/>
            </a:pPr>
            <a:r>
              <a:rPr lang="en-IN" sz="1400" dirty="0">
                <a:solidFill>
                  <a:schemeClr val="bg1"/>
                </a:solidFill>
              </a:rPr>
              <a:t>High gain (G = 100), with DC current blocking</a:t>
            </a:r>
          </a:p>
          <a:p>
            <a:pPr>
              <a:buFont typeface="Arial" pitchFamily="34" charset="0"/>
              <a:buChar char="•"/>
            </a:pPr>
            <a:r>
              <a:rPr lang="en-IN" sz="1400" dirty="0">
                <a:solidFill>
                  <a:schemeClr val="bg1"/>
                </a:solidFill>
              </a:rPr>
              <a:t>Integrated Right Leg Amplifier (RLD)</a:t>
            </a:r>
          </a:p>
          <a:p>
            <a:pPr>
              <a:buFont typeface="Arial" pitchFamily="34" charset="0"/>
              <a:buChar char="•"/>
            </a:pPr>
            <a:r>
              <a:rPr lang="en-IN" sz="1400" dirty="0">
                <a:solidFill>
                  <a:schemeClr val="bg1"/>
                </a:solidFill>
              </a:rPr>
              <a:t>Shutdown pin, Leads-Off Detection</a:t>
            </a:r>
          </a:p>
          <a:p>
            <a:pPr>
              <a:buFont typeface="Arial" pitchFamily="34" charset="0"/>
              <a:buChar char="•"/>
            </a:pPr>
            <a:r>
              <a:rPr lang="en-IN" sz="1400" dirty="0">
                <a:solidFill>
                  <a:schemeClr val="bg1"/>
                </a:solidFill>
              </a:rPr>
              <a:t>Electrode input: Mini Plug 3.5mm</a:t>
            </a:r>
          </a:p>
          <a:p>
            <a:pPr>
              <a:buFont typeface="Arial" pitchFamily="34" charset="0"/>
              <a:buChar char="•"/>
            </a:pPr>
            <a:r>
              <a:rPr lang="en-IN" sz="1400" dirty="0">
                <a:solidFill>
                  <a:schemeClr val="bg1"/>
                </a:solidFill>
              </a:rPr>
              <a:t>Configurations: 2 or 3 electrodes</a:t>
            </a:r>
          </a:p>
        </p:txBody>
      </p:sp>
      <p:pic>
        <p:nvPicPr>
          <p:cNvPr id="3" name="Picture 2">
            <a:extLst>
              <a:ext uri="{FF2B5EF4-FFF2-40B4-BE49-F238E27FC236}">
                <a16:creationId xmlns:a16="http://schemas.microsoft.com/office/drawing/2014/main" id="{62E60680-5B4A-44BA-A174-60D724D5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7898" y="4457508"/>
            <a:ext cx="4578755" cy="2078943"/>
          </a:xfrm>
          <a:prstGeom prst="rect">
            <a:avLst/>
          </a:prstGeom>
          <a:ln>
            <a:noFill/>
          </a:ln>
          <a:effectLst>
            <a:outerShdw blurRad="292100" dist="139700" dir="2700000" algn="tl" rotWithShape="0">
              <a:srgbClr val="333333">
                <a:alpha val="65000"/>
              </a:srgbClr>
            </a:outerShdw>
          </a:effectLst>
        </p:spPr>
      </p:pic>
      <p:pic>
        <p:nvPicPr>
          <p:cNvPr id="8" name="Picture Placeholder 7">
            <a:extLst>
              <a:ext uri="{FF2B5EF4-FFF2-40B4-BE49-F238E27FC236}">
                <a16:creationId xmlns:a16="http://schemas.microsoft.com/office/drawing/2014/main" id="{BCF8C1A6-EDEF-4CB0-B647-3B4293CF66AD}"/>
              </a:ext>
            </a:extLst>
          </p:cNvPr>
          <p:cNvPicPr>
            <a:picLocks noGrp="1" noChangeAspect="1"/>
          </p:cNvPicPr>
          <p:nvPr>
            <p:ph type="pic" idx="1"/>
          </p:nvPr>
        </p:nvPicPr>
        <p:blipFill rotWithShape="1">
          <a:blip r:embed="rId4">
            <a:clrChange>
              <a:clrFrom>
                <a:srgbClr val="E70F10"/>
              </a:clrFrom>
              <a:clrTo>
                <a:srgbClr val="E70F10">
                  <a:alpha val="0"/>
                </a:srgbClr>
              </a:clrTo>
            </a:clrChange>
            <a:extLst>
              <a:ext uri="{28A0092B-C50C-407E-A947-70E740481C1C}">
                <a14:useLocalDpi xmlns:a14="http://schemas.microsoft.com/office/drawing/2010/main" val="0"/>
              </a:ext>
            </a:extLst>
          </a:blip>
          <a:srcRect/>
          <a:stretch/>
        </p:blipFill>
        <p:spPr>
          <a:xfrm>
            <a:off x="716353" y="1933947"/>
            <a:ext cx="3507246" cy="2420896"/>
          </a:xfrm>
          <a:prstGeom prst="rect">
            <a:avLst/>
          </a:prstGeom>
          <a:noFill/>
          <a:ln>
            <a:noFill/>
          </a:ln>
          <a:effectLst>
            <a:outerShdw blurRad="292100" dist="139700" dir="2700000" algn="tl" rotWithShape="0">
              <a:srgbClr val="333333">
                <a:alpha val="65000"/>
              </a:srgbClr>
            </a:outerShdw>
          </a:effectLst>
        </p:spPr>
      </p:pic>
      <p:sp>
        <p:nvSpPr>
          <p:cNvPr id="17" name="Text Placeholder 12">
            <a:extLst>
              <a:ext uri="{FF2B5EF4-FFF2-40B4-BE49-F238E27FC236}">
                <a16:creationId xmlns:a16="http://schemas.microsoft.com/office/drawing/2014/main" id="{4606925F-B52C-4511-8310-07999507DEDB}"/>
              </a:ext>
            </a:extLst>
          </p:cNvPr>
          <p:cNvSpPr txBox="1">
            <a:spLocks/>
          </p:cNvSpPr>
          <p:nvPr/>
        </p:nvSpPr>
        <p:spPr bwMode="ltGray">
          <a:xfrm>
            <a:off x="5867400" y="2579557"/>
            <a:ext cx="2765550" cy="10661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VIN</a:t>
            </a:r>
          </a:p>
          <a:p>
            <a:pPr marR="417195" algn="just">
              <a:lnSpc>
                <a:spcPct val="107100"/>
              </a:lnSpc>
              <a:spcBef>
                <a:spcPts val="0"/>
              </a:spcBef>
              <a:spcAft>
                <a:spcPts val="1000"/>
              </a:spcAft>
            </a:pPr>
            <a:r>
              <a:rPr lang="en-US" sz="1200" spc="-15" dirty="0">
                <a:solidFill>
                  <a:schemeClr val="bg2">
                    <a:lumMod val="20000"/>
                    <a:lumOff val="80000"/>
                  </a:schemeClr>
                </a:solidFill>
                <a:cs typeface="Arial"/>
              </a:rPr>
              <a:t>It is power pin. You can connect it to 3.3v output from your Arduino.</a:t>
            </a:r>
          </a:p>
        </p:txBody>
      </p:sp>
      <p:sp>
        <p:nvSpPr>
          <p:cNvPr id="19" name="Text Placeholder 12">
            <a:extLst>
              <a:ext uri="{FF2B5EF4-FFF2-40B4-BE49-F238E27FC236}">
                <a16:creationId xmlns:a16="http://schemas.microsoft.com/office/drawing/2014/main" id="{E4ED3286-F415-400D-843B-46520A764E42}"/>
              </a:ext>
            </a:extLst>
          </p:cNvPr>
          <p:cNvSpPr txBox="1">
            <a:spLocks/>
          </p:cNvSpPr>
          <p:nvPr/>
        </p:nvSpPr>
        <p:spPr bwMode="ltGray">
          <a:xfrm>
            <a:off x="8756650" y="2579557"/>
            <a:ext cx="2765550" cy="10661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spc="-15" dirty="0">
                <a:solidFill>
                  <a:schemeClr val="bg1"/>
                </a:solidFill>
                <a:latin typeface="+mj-lt"/>
                <a:cs typeface="Arial"/>
              </a:rPr>
              <a:t>GND</a:t>
            </a:r>
          </a:p>
          <a:p>
            <a:pPr algn="just">
              <a:lnSpc>
                <a:spcPct val="110000"/>
              </a:lnSpc>
              <a:spcBef>
                <a:spcPts val="425"/>
              </a:spcBef>
            </a:pPr>
            <a:r>
              <a:rPr lang="en-US" sz="1200" spc="-15" dirty="0">
                <a:solidFill>
                  <a:schemeClr val="bg2">
                    <a:lumMod val="20000"/>
                    <a:lumOff val="80000"/>
                  </a:schemeClr>
                </a:solidFill>
                <a:cs typeface="Arial"/>
              </a:rPr>
              <a:t>It is ground pin. You can connect it to ground pin of Arduino.</a:t>
            </a:r>
          </a:p>
        </p:txBody>
      </p:sp>
    </p:spTree>
    <p:extLst>
      <p:ext uri="{BB962C8B-B14F-4D97-AF65-F5344CB8AC3E}">
        <p14:creationId xmlns:p14="http://schemas.microsoft.com/office/powerpoint/2010/main" val="225675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390729"/>
            <a:ext cx="3932237" cy="1302111"/>
          </a:xfrm>
        </p:spPr>
        <p:txBody>
          <a:bodyPr/>
          <a:lstStyle/>
          <a:p>
            <a:r>
              <a:rPr lang="en-US" dirty="0"/>
              <a:t>SIM800A</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17</a:t>
            </a:fld>
            <a:endParaRPr lang="en-US" dirty="0"/>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4" name="Rectangle 13"/>
          <p:cNvSpPr/>
          <p:nvPr/>
        </p:nvSpPr>
        <p:spPr>
          <a:xfrm>
            <a:off x="0" y="2336800"/>
            <a:ext cx="3644900" cy="3543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481238" y="811339"/>
            <a:ext cx="4889327" cy="2329660"/>
          </a:xfrm>
        </p:spPr>
        <p:txBody>
          <a:bodyPr>
            <a:normAutofit fontScale="92500" lnSpcReduction="10000"/>
          </a:body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dirty="0"/>
              <a:t>A GSM module or a GPRS module is a chip or circuit that will be used to establish communication between a mobile device or a computing machine or a GSM system.</a:t>
            </a:r>
          </a:p>
          <a:p>
            <a:pPr marR="417195" algn="just">
              <a:lnSpc>
                <a:spcPct val="107100"/>
              </a:lnSpc>
              <a:spcBef>
                <a:spcPts val="0"/>
              </a:spcBef>
              <a:spcAft>
                <a:spcPts val="1000"/>
              </a:spcAft>
            </a:pPr>
            <a:r>
              <a:rPr lang="en-US" dirty="0"/>
              <a:t>it can transmit Voice, SMS, and data information with low power consumption. </a:t>
            </a:r>
            <a:r>
              <a:rPr lang="en-US" dirty="0">
                <a:effectLst/>
                <a:latin typeface="Arial" panose="020B0604020202020204" pitchFamily="34" charset="0"/>
              </a:rPr>
              <a:t>It requires a SIM</a:t>
            </a:r>
            <a:r>
              <a:rPr lang="en-US" b="1" dirty="0">
                <a:effectLst/>
                <a:latin typeface="Arial" panose="020B0604020202020204" pitchFamily="34" charset="0"/>
              </a:rPr>
              <a:t> </a:t>
            </a:r>
            <a:r>
              <a:rPr lang="en-US" dirty="0">
                <a:effectLst/>
                <a:latin typeface="Arial" panose="020B0604020202020204" pitchFamily="34" charset="0"/>
              </a:rPr>
              <a:t>card to activate communication with the network. Also they have IMEI number for their identification.</a:t>
            </a:r>
            <a:endParaRPr lang="en-US" i="1" spc="-15" dirty="0">
              <a:solidFill>
                <a:schemeClr val="bg2">
                  <a:lumMod val="20000"/>
                  <a:lumOff val="80000"/>
                </a:schemeClr>
              </a:solidFill>
              <a:cs typeface="Arial"/>
            </a:endParaRPr>
          </a:p>
        </p:txBody>
      </p:sp>
      <p:pic>
        <p:nvPicPr>
          <p:cNvPr id="2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905238" y="706843"/>
            <a:ext cx="576000" cy="576000"/>
          </a:xfrm>
        </p:spPr>
      </p:pic>
      <p:pic>
        <p:nvPicPr>
          <p:cNvPr id="26"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905238" y="3140999"/>
            <a:ext cx="576000" cy="576001"/>
          </a:xfrm>
        </p:spPr>
      </p:pic>
      <p:sp>
        <p:nvSpPr>
          <p:cNvPr id="27"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481238" y="3222594"/>
            <a:ext cx="4889327" cy="3134870"/>
          </a:xfrm>
        </p:spPr>
        <p:txBody>
          <a:bodyPr>
            <a:normAutofit/>
          </a:bodyPr>
          <a:lstStyle/>
          <a:p>
            <a:pPr>
              <a:lnSpc>
                <a:spcPct val="110000"/>
              </a:lnSpc>
              <a:spcBef>
                <a:spcPts val="425"/>
              </a:spcBef>
            </a:pPr>
            <a:r>
              <a:rPr lang="en-US" sz="2400" b="1" dirty="0">
                <a:solidFill>
                  <a:schemeClr val="bg1"/>
                </a:solidFill>
                <a:latin typeface="+mj-lt"/>
              </a:rPr>
              <a:t>FUNCTIONS:</a:t>
            </a:r>
          </a:p>
          <a:p>
            <a:pPr algn="just">
              <a:buFont typeface="Arial" panose="020B0604020202020204" pitchFamily="34" charset="0"/>
              <a:buChar char="•"/>
            </a:pPr>
            <a:r>
              <a:rPr lang="en-US" dirty="0">
                <a:effectLst/>
              </a:rPr>
              <a:t>Read, write and delete SMS messages.</a:t>
            </a:r>
          </a:p>
          <a:p>
            <a:pPr algn="just">
              <a:buFont typeface="Arial" panose="020B0604020202020204" pitchFamily="34" charset="0"/>
              <a:buChar char="•"/>
            </a:pPr>
            <a:r>
              <a:rPr lang="en-US" dirty="0">
                <a:effectLst/>
              </a:rPr>
              <a:t>Send SMS messages.</a:t>
            </a:r>
          </a:p>
          <a:p>
            <a:pPr algn="just">
              <a:buFont typeface="Arial" panose="020B0604020202020204" pitchFamily="34" charset="0"/>
              <a:buChar char="•"/>
            </a:pPr>
            <a:r>
              <a:rPr lang="en-US" dirty="0">
                <a:effectLst/>
              </a:rPr>
              <a:t>Monitor the signal strength.</a:t>
            </a:r>
          </a:p>
          <a:p>
            <a:pPr algn="just">
              <a:buFont typeface="Arial" panose="020B0604020202020204" pitchFamily="34" charset="0"/>
              <a:buChar char="•"/>
            </a:pPr>
            <a:r>
              <a:rPr lang="en-US" dirty="0">
                <a:effectLst/>
              </a:rPr>
              <a:t>Monitor the charging status and charge level of the battery.</a:t>
            </a:r>
          </a:p>
          <a:p>
            <a:pPr algn="just">
              <a:buFont typeface="Arial" panose="020B0604020202020204" pitchFamily="34" charset="0"/>
              <a:buChar char="•"/>
            </a:pPr>
            <a:r>
              <a:rPr lang="en-US" dirty="0">
                <a:effectLst/>
              </a:rPr>
              <a:t>Read, write and search phone book entries.</a:t>
            </a:r>
          </a:p>
          <a:p>
            <a:pPr algn="just">
              <a:buFont typeface="Arial" panose="020B0604020202020204" pitchFamily="34" charset="0"/>
              <a:buChar char="•"/>
            </a:pPr>
            <a:r>
              <a:rPr lang="en-US" dirty="0">
                <a:effectLst/>
                <a:latin typeface="Arial" panose="020B0604020202020204" pitchFamily="34" charset="0"/>
              </a:rPr>
              <a:t> Make, Receive, or reject a voice call.</a:t>
            </a:r>
            <a:endParaRPr lang="en-US" dirty="0">
              <a:effectLst/>
            </a:endParaRPr>
          </a:p>
        </p:txBody>
      </p:sp>
      <p:pic>
        <p:nvPicPr>
          <p:cNvPr id="5" name="Picture 4">
            <a:extLst>
              <a:ext uri="{FF2B5EF4-FFF2-40B4-BE49-F238E27FC236}">
                <a16:creationId xmlns:a16="http://schemas.microsoft.com/office/drawing/2014/main" id="{E157FD4E-ADA0-4D7A-85BE-964CF7D9C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957" y="1866090"/>
            <a:ext cx="3187500" cy="3187500"/>
          </a:xfrm>
          <a:prstGeom prst="rect">
            <a:avLst/>
          </a:prstGeom>
        </p:spPr>
      </p:pic>
      <p:pic>
        <p:nvPicPr>
          <p:cNvPr id="10" name="Picture 9">
            <a:extLst>
              <a:ext uri="{FF2B5EF4-FFF2-40B4-BE49-F238E27FC236}">
                <a16:creationId xmlns:a16="http://schemas.microsoft.com/office/drawing/2014/main" id="{33077477-E435-478C-B24E-9BD919AC8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2" y="2787728"/>
            <a:ext cx="4531724" cy="4531724"/>
          </a:xfrm>
          <a:prstGeom prst="rect">
            <a:avLst/>
          </a:prstGeom>
        </p:spPr>
      </p:pic>
    </p:spTree>
    <p:extLst>
      <p:ext uri="{BB962C8B-B14F-4D97-AF65-F5344CB8AC3E}">
        <p14:creationId xmlns:p14="http://schemas.microsoft.com/office/powerpoint/2010/main" val="384091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28275" y="6171327"/>
            <a:ext cx="357116" cy="365125"/>
          </a:xfrm>
        </p:spPr>
        <p:txBody>
          <a:bodyPr/>
          <a:lstStyle/>
          <a:p>
            <a:fld id="{82EE24B5-652C-4DB5-B7C3-B5BBEC1280B1}" type="slidenum">
              <a:rPr lang="en-US" smtClean="0"/>
              <a:pPr/>
              <a:t>18</a:t>
            </a:fld>
            <a:endParaRPr lang="en-US" dirty="0"/>
          </a:p>
        </p:txBody>
      </p:sp>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5922793" y="824977"/>
            <a:ext cx="2765550" cy="12176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TXD</a:t>
            </a:r>
          </a:p>
          <a:p>
            <a:pPr marR="417195" algn="just">
              <a:lnSpc>
                <a:spcPct val="107100"/>
              </a:lnSpc>
              <a:spcBef>
                <a:spcPts val="0"/>
              </a:spcBef>
              <a:spcAft>
                <a:spcPts val="1000"/>
              </a:spcAft>
            </a:pPr>
            <a:r>
              <a:rPr lang="en-IN" sz="1200" dirty="0">
                <a:solidFill>
                  <a:schemeClr val="bg1"/>
                </a:solidFill>
              </a:rPr>
              <a:t>The txd pin used to transmit the serial data</a:t>
            </a:r>
            <a:endParaRPr lang="en-US" sz="1100" spc="-15" dirty="0">
              <a:solidFill>
                <a:schemeClr val="bg1"/>
              </a:solidFill>
              <a:cs typeface="Arial"/>
            </a:endParaRPr>
          </a:p>
        </p:txBody>
      </p:sp>
      <p:sp>
        <p:nvSpPr>
          <p:cNvPr id="31" name="Text Placeholder 12">
            <a:extLst>
              <a:ext uri="{FF2B5EF4-FFF2-40B4-BE49-F238E27FC236}">
                <a16:creationId xmlns:a16="http://schemas.microsoft.com/office/drawing/2014/main" id="{25633AC3-CA36-44C1-B205-6DFB48C07246}"/>
              </a:ext>
            </a:extLst>
          </p:cNvPr>
          <p:cNvSpPr txBox="1">
            <a:spLocks/>
          </p:cNvSpPr>
          <p:nvPr/>
        </p:nvSpPr>
        <p:spPr bwMode="ltGray">
          <a:xfrm>
            <a:off x="8812042" y="824977"/>
            <a:ext cx="2833857" cy="12176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RXD</a:t>
            </a:r>
          </a:p>
          <a:p>
            <a:pPr marR="417195" algn="just">
              <a:lnSpc>
                <a:spcPct val="107100"/>
              </a:lnSpc>
              <a:spcBef>
                <a:spcPts val="0"/>
              </a:spcBef>
              <a:spcAft>
                <a:spcPts val="1000"/>
              </a:spcAft>
            </a:pPr>
            <a:r>
              <a:rPr lang="en-IN" sz="1200" spc="-15" dirty="0">
                <a:solidFill>
                  <a:schemeClr val="bg2">
                    <a:lumMod val="20000"/>
                    <a:lumOff val="80000"/>
                  </a:schemeClr>
                </a:solidFill>
                <a:cs typeface="Arial"/>
              </a:rPr>
              <a:t>The Rxd pin used to receive the serial data</a:t>
            </a:r>
            <a:endParaRPr lang="en-US" sz="1100" spc="-15" dirty="0">
              <a:solidFill>
                <a:schemeClr val="bg2">
                  <a:lumMod val="20000"/>
                  <a:lumOff val="80000"/>
                </a:schemeClr>
              </a:solidFill>
              <a:cs typeface="Arial"/>
            </a:endParaRPr>
          </a:p>
        </p:txBody>
      </p:sp>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SIM800A</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2" name="Rectangle 11"/>
          <p:cNvSpPr/>
          <p:nvPr/>
        </p:nvSpPr>
        <p:spPr>
          <a:xfrm>
            <a:off x="5922792" y="3138190"/>
            <a:ext cx="5778500" cy="2616101"/>
          </a:xfrm>
          <a:prstGeom prst="rect">
            <a:avLst/>
          </a:prstGeom>
        </p:spPr>
        <p:txBody>
          <a:bodyPr wrap="square">
            <a:spAutoFit/>
          </a:bodyPr>
          <a:lstStyle/>
          <a:p>
            <a:pPr algn="just"/>
            <a:r>
              <a:rPr lang="en-IN" sz="2000" b="1" dirty="0">
                <a:solidFill>
                  <a:schemeClr val="tx2">
                    <a:lumMod val="10000"/>
                    <a:lumOff val="90000"/>
                  </a:schemeClr>
                </a:solidFill>
              </a:rPr>
              <a:t>Features: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Bands: GSM 850MHz, EGSM 900MHz, PCS 1900MHz</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SIM800A Quad Band GSM Module</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Control via AT commands.</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Voltage Supply Required- 9VDC to 12VDC with atleast 2A Peak Current Capability</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Built-in SIM Card holder.</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Built-in Network Status LED.</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Inbuilt Powerful TCP/IP protocol stack for internet data transfer over GPRS.</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Low power.</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Operating temperature: -40C to +85C</a:t>
            </a:r>
            <a:endParaRPr kumimoji="0" lang="en-US" altLang="en-US" sz="1200" b="0" i="0" u="none" strike="noStrike" cap="none" normalizeH="0" baseline="0" dirty="0">
              <a:ln>
                <a:noFill/>
              </a:ln>
              <a:solidFill>
                <a:schemeClr val="tx2">
                  <a:lumMod val="10000"/>
                  <a:lumOff val="9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2">
                    <a:lumMod val="10000"/>
                    <a:lumOff val="90000"/>
                  </a:schemeClr>
                </a:solidFill>
                <a:effectLst/>
                <a:latin typeface="Verdana" panose="020B0604030504040204" pitchFamily="34" charset="0"/>
              </a:rPr>
              <a:t>External Finger type antenna</a:t>
            </a:r>
            <a:r>
              <a:rPr kumimoji="0" lang="en-US" altLang="en-US" sz="1200" b="0" i="0" u="none" strike="noStrike" cap="none" normalizeH="0" baseline="0" dirty="0">
                <a:ln>
                  <a:noFill/>
                </a:ln>
                <a:solidFill>
                  <a:schemeClr val="tx2">
                    <a:lumMod val="10000"/>
                    <a:lumOff val="90000"/>
                  </a:schemeClr>
                </a:solidFill>
                <a:effectLst/>
              </a:rPr>
              <a:t> </a:t>
            </a:r>
            <a:endParaRPr kumimoji="0" lang="en-US" altLang="en-US" sz="1200" b="0" i="0" u="none" strike="noStrike" cap="none" normalizeH="0" baseline="0" dirty="0">
              <a:ln>
                <a:noFill/>
              </a:ln>
              <a:solidFill>
                <a:schemeClr val="tx2">
                  <a:lumMod val="10000"/>
                  <a:lumOff val="90000"/>
                </a:schemeClr>
              </a:solidFill>
              <a:effectLst/>
              <a:latin typeface="Arial" panose="020B0604020202020204" pitchFamily="34" charset="0"/>
            </a:endParaRPr>
          </a:p>
        </p:txBody>
      </p:sp>
      <p:sp>
        <p:nvSpPr>
          <p:cNvPr id="17" name="Text Placeholder 12">
            <a:extLst>
              <a:ext uri="{FF2B5EF4-FFF2-40B4-BE49-F238E27FC236}">
                <a16:creationId xmlns:a16="http://schemas.microsoft.com/office/drawing/2014/main" id="{4606925F-B52C-4511-8310-07999507DEDB}"/>
              </a:ext>
            </a:extLst>
          </p:cNvPr>
          <p:cNvSpPr txBox="1">
            <a:spLocks/>
          </p:cNvSpPr>
          <p:nvPr/>
        </p:nvSpPr>
        <p:spPr bwMode="ltGray">
          <a:xfrm>
            <a:off x="5922793" y="1831741"/>
            <a:ext cx="2765550" cy="10661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dirty="0">
                <a:solidFill>
                  <a:schemeClr val="bg1"/>
                </a:solidFill>
                <a:latin typeface="+mj-lt"/>
              </a:rPr>
              <a:t>VCC</a:t>
            </a:r>
          </a:p>
          <a:p>
            <a:pPr marR="417195" algn="just">
              <a:lnSpc>
                <a:spcPct val="107100"/>
              </a:lnSpc>
              <a:spcBef>
                <a:spcPts val="0"/>
              </a:spcBef>
              <a:spcAft>
                <a:spcPts val="1000"/>
              </a:spcAft>
            </a:pPr>
            <a:r>
              <a:rPr lang="en-US" sz="1200" spc="-15" dirty="0">
                <a:solidFill>
                  <a:schemeClr val="bg1"/>
                </a:solidFill>
                <a:cs typeface="Arial"/>
              </a:rPr>
              <a:t>It is power pin. You can connect it to 3.3v or 5v output from your Arduino.</a:t>
            </a:r>
          </a:p>
        </p:txBody>
      </p:sp>
      <p:sp>
        <p:nvSpPr>
          <p:cNvPr id="19" name="Text Placeholder 12">
            <a:extLst>
              <a:ext uri="{FF2B5EF4-FFF2-40B4-BE49-F238E27FC236}">
                <a16:creationId xmlns:a16="http://schemas.microsoft.com/office/drawing/2014/main" id="{E4ED3286-F415-400D-843B-46520A764E42}"/>
              </a:ext>
            </a:extLst>
          </p:cNvPr>
          <p:cNvSpPr txBox="1">
            <a:spLocks/>
          </p:cNvSpPr>
          <p:nvPr/>
        </p:nvSpPr>
        <p:spPr bwMode="ltGray">
          <a:xfrm>
            <a:off x="8880350" y="1831741"/>
            <a:ext cx="2765550" cy="10661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800" b="1" spc="-15" dirty="0">
                <a:solidFill>
                  <a:schemeClr val="bg1"/>
                </a:solidFill>
                <a:latin typeface="+mj-lt"/>
                <a:cs typeface="Arial"/>
              </a:rPr>
              <a:t>GND</a:t>
            </a:r>
          </a:p>
          <a:p>
            <a:pPr algn="just">
              <a:lnSpc>
                <a:spcPct val="110000"/>
              </a:lnSpc>
              <a:spcBef>
                <a:spcPts val="425"/>
              </a:spcBef>
            </a:pPr>
            <a:r>
              <a:rPr lang="en-US" sz="1200" spc="-15" dirty="0">
                <a:solidFill>
                  <a:schemeClr val="bg1"/>
                </a:solidFill>
                <a:cs typeface="Arial"/>
              </a:rPr>
              <a:t>It is ground pin. You can connect it to ground pin of Arduino.</a:t>
            </a:r>
          </a:p>
        </p:txBody>
      </p:sp>
      <p:sp>
        <p:nvSpPr>
          <p:cNvPr id="20" name="Rectangle 19">
            <a:extLst>
              <a:ext uri="{FF2B5EF4-FFF2-40B4-BE49-F238E27FC236}">
                <a16:creationId xmlns:a16="http://schemas.microsoft.com/office/drawing/2014/main" id="{825F1CA9-AB96-49AA-8169-7623E2096C33}"/>
              </a:ext>
            </a:extLst>
          </p:cNvPr>
          <p:cNvSpPr/>
          <p:nvPr/>
        </p:nvSpPr>
        <p:spPr>
          <a:xfrm>
            <a:off x="0" y="2336800"/>
            <a:ext cx="3644900" cy="3543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B070CF1C-6922-443A-A92B-CE685A4BBC1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35273" y="2897920"/>
            <a:ext cx="4265928" cy="2055866"/>
          </a:xfrm>
          <a:prstGeom prst="rect">
            <a:avLst/>
          </a:prstGeom>
        </p:spPr>
      </p:pic>
      <p:sp>
        <p:nvSpPr>
          <p:cNvPr id="9" name="Rectangle 8">
            <a:extLst>
              <a:ext uri="{FF2B5EF4-FFF2-40B4-BE49-F238E27FC236}">
                <a16:creationId xmlns:a16="http://schemas.microsoft.com/office/drawing/2014/main" id="{D59E405B-656F-486E-80D9-DBF1E00B9787}"/>
              </a:ext>
            </a:extLst>
          </p:cNvPr>
          <p:cNvSpPr/>
          <p:nvPr/>
        </p:nvSpPr>
        <p:spPr>
          <a:xfrm>
            <a:off x="2041864" y="3968318"/>
            <a:ext cx="941033" cy="648070"/>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86CEA4F-C600-4476-AA18-BB22FA4F9183}"/>
              </a:ext>
            </a:extLst>
          </p:cNvPr>
          <p:cNvSpPr txBox="1"/>
          <p:nvPr/>
        </p:nvSpPr>
        <p:spPr>
          <a:xfrm>
            <a:off x="2100185" y="4138464"/>
            <a:ext cx="1464816" cy="307777"/>
          </a:xfrm>
          <a:prstGeom prst="rect">
            <a:avLst/>
          </a:prstGeom>
          <a:noFill/>
        </p:spPr>
        <p:txBody>
          <a:bodyPr wrap="square" rtlCol="0">
            <a:spAutoFit/>
          </a:bodyPr>
          <a:lstStyle/>
          <a:p>
            <a:r>
              <a:rPr lang="en-US" sz="1400" b="1" dirty="0"/>
              <a:t>SIM800A</a:t>
            </a:r>
            <a:endParaRPr lang="en-IN" b="1" dirty="0"/>
          </a:p>
        </p:txBody>
      </p:sp>
    </p:spTree>
    <p:extLst>
      <p:ext uri="{BB962C8B-B14F-4D97-AF65-F5344CB8AC3E}">
        <p14:creationId xmlns:p14="http://schemas.microsoft.com/office/powerpoint/2010/main" val="269813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ESP8266</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p:txBody>
          <a:bodyPr/>
          <a:lstStyle/>
          <a:p>
            <a:fld id="{82EE24B5-652C-4DB5-B7C3-B5BBEC1280B1}" type="slidenum">
              <a:rPr lang="en-US" noProof="0" smtClean="0"/>
              <a:pPr/>
              <a:t>19</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32" name="Picture Placeholder 18">
            <a:extLst>
              <a:ext uri="{FF2B5EF4-FFF2-40B4-BE49-F238E27FC236}">
                <a16:creationId xmlns:a16="http://schemas.microsoft.com/office/drawing/2014/main" id="{948CF4FE-ED79-49A8-8624-9913F0B7803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6250626" y="513436"/>
            <a:ext cx="4773588" cy="2235766"/>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99743261-D3DB-4D16-9D78-E68E6ABAB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79" y="2143921"/>
            <a:ext cx="3675356" cy="2713802"/>
          </a:xfrm>
          <a:prstGeom prst="rect">
            <a:avLst/>
          </a:prstGeom>
        </p:spPr>
      </p:pic>
      <p:sp>
        <p:nvSpPr>
          <p:cNvPr id="28" name="Text Placeholder 2">
            <a:extLst>
              <a:ext uri="{FF2B5EF4-FFF2-40B4-BE49-F238E27FC236}">
                <a16:creationId xmlns:a16="http://schemas.microsoft.com/office/drawing/2014/main" id="{ED37403B-AA7A-4EF7-9889-5F837578F20E}"/>
              </a:ext>
            </a:extLst>
          </p:cNvPr>
          <p:cNvSpPr>
            <a:spLocks noGrp="1"/>
          </p:cNvSpPr>
          <p:nvPr>
            <p:ph type="body" sz="half" idx="2"/>
          </p:nvPr>
        </p:nvSpPr>
        <p:spPr bwMode="ltGray">
          <a:xfrm>
            <a:off x="382875" y="5027139"/>
            <a:ext cx="4288963" cy="1512888"/>
          </a:xfrm>
        </p:spPr>
        <p:txBody>
          <a:bodyPr>
            <a:normAutofit fontScale="92500" lnSpcReduction="10000"/>
          </a:bodyPr>
          <a:lstStyle/>
          <a:p>
            <a:pPr>
              <a:lnSpc>
                <a:spcPct val="110000"/>
              </a:lnSpc>
              <a:spcBef>
                <a:spcPts val="425"/>
              </a:spcBef>
            </a:pPr>
            <a:r>
              <a:rPr lang="en-US" b="1" dirty="0">
                <a:solidFill>
                  <a:schemeClr val="tx1"/>
                </a:solidFill>
                <a:latin typeface="+mj-lt"/>
              </a:rPr>
              <a:t>DEFINITION: </a:t>
            </a:r>
          </a:p>
          <a:p>
            <a:pPr marR="417195" algn="just">
              <a:lnSpc>
                <a:spcPct val="107100"/>
              </a:lnSpc>
              <a:spcBef>
                <a:spcPts val="0"/>
              </a:spcBef>
              <a:spcAft>
                <a:spcPts val="1000"/>
              </a:spcAft>
            </a:pPr>
            <a:r>
              <a:rPr lang="en-US" sz="1400" dirty="0">
                <a:solidFill>
                  <a:schemeClr val="tx1"/>
                </a:solidFill>
              </a:rPr>
              <a:t>NodeMCU is an open-source Lua based firmware and development board specially targeted for IoT based Applications. It includes firmware that runs on the ESP8266 Wi-Fi SoC from Espressif Systems, and hardware which is based on the ESP-12 module.</a:t>
            </a:r>
            <a:endParaRPr lang="en-US" sz="1100" i="1" spc="-15" dirty="0">
              <a:solidFill>
                <a:schemeClr val="tx1"/>
              </a:solidFill>
              <a:cs typeface="Arial"/>
            </a:endParaRPr>
          </a:p>
        </p:txBody>
      </p:sp>
      <p:graphicFrame>
        <p:nvGraphicFramePr>
          <p:cNvPr id="34" name="Table 33">
            <a:extLst>
              <a:ext uri="{FF2B5EF4-FFF2-40B4-BE49-F238E27FC236}">
                <a16:creationId xmlns:a16="http://schemas.microsoft.com/office/drawing/2014/main" id="{30D0BBCB-EB16-4D5D-AB0E-D12A4C390BBB}"/>
              </a:ext>
            </a:extLst>
          </p:cNvPr>
          <p:cNvGraphicFramePr>
            <a:graphicFrameLocks noGrp="1"/>
          </p:cNvGraphicFramePr>
          <p:nvPr>
            <p:extLst>
              <p:ext uri="{D42A27DB-BD31-4B8C-83A1-F6EECF244321}">
                <p14:modId xmlns:p14="http://schemas.microsoft.com/office/powerpoint/2010/main" val="2006939482"/>
              </p:ext>
            </p:extLst>
          </p:nvPr>
        </p:nvGraphicFramePr>
        <p:xfrm>
          <a:off x="5920301" y="3172130"/>
          <a:ext cx="5434238" cy="3371186"/>
        </p:xfrm>
        <a:graphic>
          <a:graphicData uri="http://schemas.openxmlformats.org/drawingml/2006/table">
            <a:tbl>
              <a:tblPr/>
              <a:tblGrid>
                <a:gridCol w="2281378">
                  <a:extLst>
                    <a:ext uri="{9D8B030D-6E8A-4147-A177-3AD203B41FA5}">
                      <a16:colId xmlns:a16="http://schemas.microsoft.com/office/drawing/2014/main" val="3380750062"/>
                    </a:ext>
                  </a:extLst>
                </a:gridCol>
                <a:gridCol w="3152860">
                  <a:extLst>
                    <a:ext uri="{9D8B030D-6E8A-4147-A177-3AD203B41FA5}">
                      <a16:colId xmlns:a16="http://schemas.microsoft.com/office/drawing/2014/main" val="3443057671"/>
                    </a:ext>
                  </a:extLst>
                </a:gridCol>
              </a:tblGrid>
              <a:tr h="240799">
                <a:tc>
                  <a:txBody>
                    <a:bodyPr/>
                    <a:lstStyle/>
                    <a:p>
                      <a:r>
                        <a:rPr lang="en-IN" sz="1100" b="1" dirty="0">
                          <a:solidFill>
                            <a:schemeClr val="bg1"/>
                          </a:solidFill>
                        </a:rPr>
                        <a:t>Microcontroller</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ESP-8266 32-bit</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8497369"/>
                  </a:ext>
                </a:extLst>
              </a:tr>
              <a:tr h="240799">
                <a:tc>
                  <a:txBody>
                    <a:bodyPr/>
                    <a:lstStyle/>
                    <a:p>
                      <a:r>
                        <a:rPr lang="en-IN" sz="1100" b="1" dirty="0">
                          <a:solidFill>
                            <a:schemeClr val="bg1"/>
                          </a:solidFill>
                        </a:rPr>
                        <a:t>Clock Speed</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80-160 MHz</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8968090"/>
                  </a:ext>
                </a:extLst>
              </a:tr>
              <a:tr h="240799">
                <a:tc>
                  <a:txBody>
                    <a:bodyPr/>
                    <a:lstStyle/>
                    <a:p>
                      <a:r>
                        <a:rPr lang="en-IN" sz="1100" b="1" dirty="0">
                          <a:solidFill>
                            <a:schemeClr val="bg1"/>
                          </a:solidFill>
                        </a:rPr>
                        <a:t>USB Connector</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Micro USB</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8227237"/>
                  </a:ext>
                </a:extLst>
              </a:tr>
              <a:tr h="240799">
                <a:tc>
                  <a:txBody>
                    <a:bodyPr/>
                    <a:lstStyle/>
                    <a:p>
                      <a:r>
                        <a:rPr lang="en-IN" sz="1100" b="1">
                          <a:solidFill>
                            <a:schemeClr val="bg1"/>
                          </a:solidFill>
                        </a:rPr>
                        <a:t>Operating Voltage</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3.3V</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9667257"/>
                  </a:ext>
                </a:extLst>
              </a:tr>
              <a:tr h="240799">
                <a:tc>
                  <a:txBody>
                    <a:bodyPr/>
                    <a:lstStyle/>
                    <a:p>
                      <a:r>
                        <a:rPr lang="en-IN" sz="1100" b="1" dirty="0">
                          <a:solidFill>
                            <a:schemeClr val="bg1"/>
                          </a:solidFill>
                        </a:rPr>
                        <a:t>Input Voltage</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4.5V-10V</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8551394"/>
                  </a:ext>
                </a:extLst>
              </a:tr>
              <a:tr h="240799">
                <a:tc>
                  <a:txBody>
                    <a:bodyPr/>
                    <a:lstStyle/>
                    <a:p>
                      <a:r>
                        <a:rPr lang="en-IN" sz="1100" b="1" dirty="0">
                          <a:solidFill>
                            <a:schemeClr val="bg1"/>
                          </a:solidFill>
                        </a:rPr>
                        <a:t>Flash Memory / SRAM</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4 MB  /  12</a:t>
                      </a:r>
                      <a:r>
                        <a:rPr lang="en-IN" sz="1100" b="0" dirty="0">
                          <a:solidFill>
                            <a:schemeClr val="bg1"/>
                          </a:solidFill>
                          <a:effectLst/>
                        </a:rPr>
                        <a:t>8 K</a:t>
                      </a:r>
                      <a:r>
                        <a:rPr lang="en-IN" sz="1100" b="0" dirty="0">
                          <a:solidFill>
                            <a:schemeClr val="bg1"/>
                          </a:solidFill>
                        </a:rPr>
                        <a:t>B</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6884871"/>
                  </a:ext>
                </a:extLst>
              </a:tr>
              <a:tr h="240799">
                <a:tc>
                  <a:txBody>
                    <a:bodyPr/>
                    <a:lstStyle/>
                    <a:p>
                      <a:r>
                        <a:rPr lang="en-IN" sz="1100" b="1" dirty="0">
                          <a:solidFill>
                            <a:schemeClr val="bg1"/>
                          </a:solidFill>
                        </a:rPr>
                        <a:t>GPIO Pins</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17</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8862602"/>
                  </a:ext>
                </a:extLst>
              </a:tr>
              <a:tr h="240799">
                <a:tc>
                  <a:txBody>
                    <a:bodyPr/>
                    <a:lstStyle/>
                    <a:p>
                      <a:r>
                        <a:rPr lang="en-IN" sz="1100" b="1">
                          <a:solidFill>
                            <a:schemeClr val="bg1"/>
                          </a:solidFill>
                        </a:rPr>
                        <a:t>Digital I/O Pins</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11</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5809997"/>
                  </a:ext>
                </a:extLst>
              </a:tr>
              <a:tr h="240799">
                <a:tc>
                  <a:txBody>
                    <a:bodyPr/>
                    <a:lstStyle/>
                    <a:p>
                      <a:r>
                        <a:rPr lang="en-IN" sz="1100" b="1" dirty="0">
                          <a:solidFill>
                            <a:schemeClr val="bg1"/>
                          </a:solidFill>
                        </a:rPr>
                        <a:t>Analog In Pins</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a:solidFill>
                            <a:schemeClr val="bg1"/>
                          </a:solidFill>
                        </a:rPr>
                        <a:t>1</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4755394"/>
                  </a:ext>
                </a:extLst>
              </a:tr>
              <a:tr h="240799">
                <a:tc>
                  <a:txBody>
                    <a:bodyPr/>
                    <a:lstStyle/>
                    <a:p>
                      <a:r>
                        <a:rPr lang="en-IN" sz="1100" b="1">
                          <a:solidFill>
                            <a:schemeClr val="bg1"/>
                          </a:solidFill>
                        </a:rPr>
                        <a:t>PWM Pins</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4</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031359"/>
                  </a:ext>
                </a:extLst>
              </a:tr>
              <a:tr h="240799">
                <a:tc>
                  <a:txBody>
                    <a:bodyPr/>
                    <a:lstStyle/>
                    <a:p>
                      <a:r>
                        <a:rPr lang="en-IN" sz="1100" b="1">
                          <a:solidFill>
                            <a:schemeClr val="bg1"/>
                          </a:solidFill>
                        </a:rPr>
                        <a:t>ADC Range</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0 - 3.3V</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2260498"/>
                  </a:ext>
                </a:extLst>
              </a:tr>
              <a:tr h="240799">
                <a:tc>
                  <a:txBody>
                    <a:bodyPr/>
                    <a:lstStyle/>
                    <a:p>
                      <a:r>
                        <a:rPr lang="en-IN" sz="1100" b="1" dirty="0">
                          <a:solidFill>
                            <a:schemeClr val="bg1"/>
                          </a:solidFill>
                        </a:rPr>
                        <a:t>UART / SPI / I2C</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2  /  1  /  1</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48550"/>
                  </a:ext>
                </a:extLst>
              </a:tr>
              <a:tr h="240799">
                <a:tc>
                  <a:txBody>
                    <a:bodyPr/>
                    <a:lstStyle/>
                    <a:p>
                      <a:r>
                        <a:rPr lang="en-IN" sz="1100" b="1">
                          <a:solidFill>
                            <a:schemeClr val="bg1"/>
                          </a:solidFill>
                        </a:rPr>
                        <a:t>WiFi Built-In</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802.11 b/g/n</a:t>
                      </a:r>
                      <a:r>
                        <a:rPr lang="en-IN" sz="1100" b="0" dirty="0">
                          <a:solidFill>
                            <a:schemeClr val="bg1"/>
                          </a:solidFill>
                          <a:effectLst/>
                        </a:rPr>
                        <a:t> </a:t>
                      </a:r>
                      <a:endParaRPr lang="en-IN" sz="1100" b="0" dirty="0">
                        <a:solidFill>
                          <a:schemeClr val="bg1"/>
                        </a:solidFill>
                      </a:endParaRP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544571"/>
                  </a:ext>
                </a:extLst>
              </a:tr>
              <a:tr h="240799">
                <a:tc>
                  <a:txBody>
                    <a:bodyPr/>
                    <a:lstStyle/>
                    <a:p>
                      <a:r>
                        <a:rPr lang="en-IN" sz="1100" b="1" dirty="0">
                          <a:solidFill>
                            <a:schemeClr val="bg1"/>
                          </a:solidFill>
                        </a:rPr>
                        <a:t>Temperature Range</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100" b="0" dirty="0">
                          <a:solidFill>
                            <a:schemeClr val="bg1"/>
                          </a:solidFill>
                        </a:rPr>
                        <a:t>-40C – 125C</a:t>
                      </a:r>
                    </a:p>
                  </a:txBody>
                  <a:tcPr marL="38224" marR="38224" marT="19112" marB="19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5947083"/>
                  </a:ext>
                </a:extLst>
              </a:tr>
            </a:tbl>
          </a:graphicData>
        </a:graphic>
      </p:graphicFrame>
    </p:spTree>
    <p:extLst>
      <p:ext uri="{BB962C8B-B14F-4D97-AF65-F5344CB8AC3E}">
        <p14:creationId xmlns:p14="http://schemas.microsoft.com/office/powerpoint/2010/main" val="117065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66" y="0"/>
            <a:ext cx="9722734" cy="6858000"/>
          </a:xfrm>
          <a:prstGeom prst="rect">
            <a:avLst/>
          </a:prstGeom>
          <a:ln>
            <a:noFill/>
          </a:ln>
          <a:effectLst>
            <a:softEdge rad="112500"/>
          </a:effectLst>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246339" y="317973"/>
            <a:ext cx="6945661" cy="582193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a:effectLst>
            <a:outerShdw blurRad="50800" dist="38100" dir="8100000" algn="tr" rotWithShape="0">
              <a:prstClr val="black">
                <a:alpha val="40000"/>
              </a:prstClr>
            </a:outerShdw>
          </a:effectLst>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334925" y="718094"/>
            <a:ext cx="5165558" cy="833856"/>
          </a:xfrm>
        </p:spPr>
        <p:txBody>
          <a:bodyPr/>
          <a:lstStyle/>
          <a:p>
            <a:r>
              <a:rPr lang="en-US" dirty="0">
                <a:solidFill>
                  <a:schemeClr val="bg1"/>
                </a:solidFill>
              </a:rPr>
              <a:t>ABSTRACT OVERVIEW</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pPr/>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753460" y="1425478"/>
            <a:ext cx="4010659" cy="4571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10" name="TextBox 9">
            <a:extLst>
              <a:ext uri="{FF2B5EF4-FFF2-40B4-BE49-F238E27FC236}">
                <a16:creationId xmlns:a16="http://schemas.microsoft.com/office/drawing/2014/main" id="{19789B1E-F8CE-41F1-B910-6F5241803C69}"/>
              </a:ext>
            </a:extLst>
          </p:cNvPr>
          <p:cNvSpPr txBox="1"/>
          <p:nvPr/>
        </p:nvSpPr>
        <p:spPr>
          <a:xfrm>
            <a:off x="5454801" y="1699749"/>
            <a:ext cx="6449498"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accent1">
                    <a:lumMod val="40000"/>
                    <a:lumOff val="60000"/>
                  </a:schemeClr>
                </a:solidFill>
              </a:rPr>
              <a:t>We know the whole world had suffered with problem COVID 19. over 50cr people in the whole world has suffered from this issue of COVID 19.</a:t>
            </a:r>
          </a:p>
          <a:p>
            <a:pPr marL="285750" indent="-285750" algn="just">
              <a:buFont typeface="Arial" panose="020B0604020202020204" pitchFamily="34" charset="0"/>
              <a:buChar char="•"/>
            </a:pPr>
            <a:endParaRPr lang="en-US" sz="1600" dirty="0">
              <a:solidFill>
                <a:schemeClr val="accent1">
                  <a:lumMod val="40000"/>
                  <a:lumOff val="60000"/>
                </a:schemeClr>
              </a:solidFill>
            </a:endParaRPr>
          </a:p>
          <a:p>
            <a:pPr marL="285750" indent="-285750" algn="just">
              <a:buFont typeface="Arial" panose="020B0604020202020204" pitchFamily="34" charset="0"/>
              <a:buChar char="•"/>
            </a:pPr>
            <a:r>
              <a:rPr lang="en-US" sz="1600" dirty="0">
                <a:solidFill>
                  <a:schemeClr val="accent1">
                    <a:lumMod val="40000"/>
                    <a:lumOff val="60000"/>
                  </a:schemeClr>
                </a:solidFill>
              </a:rPr>
              <a:t>So in this critical time we have to take care of our health as good as possible.</a:t>
            </a:r>
          </a:p>
          <a:p>
            <a:pPr marL="285750" indent="-285750" algn="just">
              <a:buFont typeface="Arial" panose="020B0604020202020204" pitchFamily="34" charset="0"/>
              <a:buChar char="•"/>
            </a:pPr>
            <a:endParaRPr lang="en-US" sz="1600" dirty="0">
              <a:solidFill>
                <a:schemeClr val="accent1">
                  <a:lumMod val="40000"/>
                  <a:lumOff val="60000"/>
                </a:schemeClr>
              </a:solidFill>
            </a:endParaRPr>
          </a:p>
          <a:p>
            <a:pPr marL="285750" indent="-285750" algn="just">
              <a:buFont typeface="Arial" panose="020B0604020202020204" pitchFamily="34" charset="0"/>
              <a:buChar char="•"/>
            </a:pPr>
            <a:r>
              <a:rPr lang="en-US" sz="1600" dirty="0">
                <a:solidFill>
                  <a:schemeClr val="accent1">
                    <a:lumMod val="40000"/>
                    <a:lumOff val="60000"/>
                  </a:schemeClr>
                </a:solidFill>
              </a:rPr>
              <a:t>There is a need of person to help the affected person, who has greater chance of getting affected by virus and he can spread it further.</a:t>
            </a:r>
          </a:p>
          <a:p>
            <a:pPr marL="285750" indent="-285750" algn="just">
              <a:buFont typeface="Arial" panose="020B0604020202020204" pitchFamily="34" charset="0"/>
              <a:buChar char="•"/>
            </a:pPr>
            <a:endParaRPr lang="en-US" sz="1600" dirty="0">
              <a:solidFill>
                <a:schemeClr val="accent1">
                  <a:lumMod val="40000"/>
                  <a:lumOff val="60000"/>
                </a:schemeClr>
              </a:solidFill>
            </a:endParaRPr>
          </a:p>
          <a:p>
            <a:pPr marL="342900" indent="-342900" algn="just">
              <a:buFont typeface="Arial" panose="020B0604020202020204" pitchFamily="34" charset="0"/>
              <a:buChar char="•"/>
            </a:pPr>
            <a:r>
              <a:rPr lang="en-US" sz="1600" dirty="0">
                <a:solidFill>
                  <a:schemeClr val="accent1">
                    <a:lumMod val="40000"/>
                    <a:lumOff val="60000"/>
                  </a:schemeClr>
                </a:solidFill>
              </a:rPr>
              <a:t>To  rid of this we prepared an IOT based health monitoring system using Arduino MEGA and </a:t>
            </a:r>
            <a:r>
              <a:rPr lang="en-US" sz="1600" dirty="0" err="1">
                <a:solidFill>
                  <a:schemeClr val="accent1">
                    <a:lumMod val="40000"/>
                    <a:lumOff val="60000"/>
                  </a:schemeClr>
                </a:solidFill>
              </a:rPr>
              <a:t>gsm</a:t>
            </a:r>
            <a:r>
              <a:rPr lang="en-US" sz="1600" dirty="0">
                <a:solidFill>
                  <a:schemeClr val="accent1">
                    <a:lumMod val="40000"/>
                    <a:lumOff val="60000"/>
                  </a:schemeClr>
                </a:solidFill>
              </a:rPr>
              <a:t> module, which monitors the patients health on real time.</a:t>
            </a:r>
          </a:p>
          <a:p>
            <a:pPr marL="342900" indent="-342900" algn="just">
              <a:buFont typeface="Arial" panose="020B0604020202020204" pitchFamily="34" charset="0"/>
              <a:buChar char="•"/>
            </a:pPr>
            <a:endParaRPr lang="en-US" sz="1600" dirty="0">
              <a:solidFill>
                <a:schemeClr val="accent1">
                  <a:lumMod val="40000"/>
                  <a:lumOff val="60000"/>
                </a:schemeClr>
              </a:solidFill>
            </a:endParaRPr>
          </a:p>
          <a:p>
            <a:pPr marL="285750" indent="-285750" algn="just">
              <a:buFont typeface="Arial" panose="020B0604020202020204" pitchFamily="34" charset="0"/>
              <a:buChar char="•"/>
            </a:pPr>
            <a:r>
              <a:rPr lang="en-US" sz="1600" dirty="0">
                <a:solidFill>
                  <a:schemeClr val="accent1">
                    <a:lumMod val="40000"/>
                    <a:lumOff val="60000"/>
                  </a:schemeClr>
                </a:solidFill>
              </a:rPr>
              <a:t>Not only in this covid situation, this project can also be used for monitoring health status of aged persons and in other conditions.</a:t>
            </a:r>
          </a:p>
          <a:p>
            <a:pPr algn="just"/>
            <a:endParaRPr lang="en-IN" sz="1600" dirty="0">
              <a:solidFill>
                <a:schemeClr val="accent1">
                  <a:lumMod val="40000"/>
                  <a:lumOff val="60000"/>
                </a:schemeClr>
              </a:solidFill>
            </a:endParaRP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9182100" y="622300"/>
            <a:ext cx="3009899" cy="1892299"/>
          </a:xfrm>
        </p:spPr>
        <p:txBody>
          <a:bodyPr>
            <a:normAutofit fontScale="92500" lnSpcReduction="10000"/>
          </a:bodyPr>
          <a:lstStyle/>
          <a:p>
            <a:pPr algn="just">
              <a:lnSpc>
                <a:spcPct val="110000"/>
              </a:lnSpc>
              <a:spcBef>
                <a:spcPts val="425"/>
              </a:spcBef>
            </a:pPr>
            <a:r>
              <a:rPr lang="en-US" sz="1900" b="1" dirty="0">
                <a:solidFill>
                  <a:schemeClr val="bg1"/>
                </a:solidFill>
                <a:latin typeface="+mj-lt"/>
              </a:rPr>
              <a:t>POWER PINS</a:t>
            </a:r>
          </a:p>
          <a:p>
            <a:pPr marR="417195" algn="just">
              <a:lnSpc>
                <a:spcPct val="107100"/>
              </a:lnSpc>
              <a:spcBef>
                <a:spcPts val="0"/>
              </a:spcBef>
              <a:spcAft>
                <a:spcPts val="1000"/>
              </a:spcAft>
            </a:pPr>
            <a:r>
              <a:rPr lang="en-US" sz="1300" dirty="0"/>
              <a:t>There are four power pins - one VIN pin &amp; three 3.3V pins. The VIN pin can be used to directly supply the ESP8266 and its peripherals,. The 3.3V pins are the output of an on-board voltage regulator. These pins can be used to supply power to external components.</a:t>
            </a:r>
            <a:r>
              <a:rPr lang="en-US" sz="1300" i="1" spc="-15" dirty="0">
                <a:solidFill>
                  <a:schemeClr val="bg2">
                    <a:lumMod val="20000"/>
                    <a:lumOff val="80000"/>
                  </a:schemeClr>
                </a:solidFill>
                <a:cs typeface="Arial"/>
              </a:rPr>
              <a:t> </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32344" y="6171232"/>
            <a:ext cx="357116" cy="365125"/>
          </a:xfrm>
        </p:spPr>
        <p:txBody>
          <a:bodyPr/>
          <a:lstStyle/>
          <a:p>
            <a:fld id="{82EE24B5-652C-4DB5-B7C3-B5BBEC1280B1}" type="slidenum">
              <a:rPr lang="en-US" sz="1200" smtClean="0"/>
              <a:pPr/>
              <a:t>20</a:t>
            </a:fld>
            <a:endParaRPr lang="en-US" sz="1200"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521525" y="63687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521525" y="2536594"/>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057900" y="2266570"/>
            <a:ext cx="2682240" cy="1860929"/>
          </a:xfrm>
          <a:solidFill>
            <a:schemeClr val="accent2"/>
          </a:solidFill>
        </p:spPr>
        <p:txBody>
          <a:bodyPr>
            <a:normAutofit/>
          </a:bodyPr>
          <a:lstStyle/>
          <a:p>
            <a:pPr algn="just">
              <a:lnSpc>
                <a:spcPct val="110000"/>
              </a:lnSpc>
              <a:spcBef>
                <a:spcPts val="425"/>
              </a:spcBef>
            </a:pPr>
            <a:r>
              <a:rPr lang="en-US" sz="1700" b="1" dirty="0">
                <a:solidFill>
                  <a:schemeClr val="bg1"/>
                </a:solidFill>
                <a:latin typeface="+mj-lt"/>
              </a:rPr>
              <a:t>ADC</a:t>
            </a:r>
          </a:p>
          <a:p>
            <a:pPr marR="417195" algn="just">
              <a:lnSpc>
                <a:spcPct val="107100"/>
              </a:lnSpc>
              <a:spcBef>
                <a:spcPts val="0"/>
              </a:spcBef>
              <a:spcAft>
                <a:spcPts val="1000"/>
              </a:spcAft>
            </a:pPr>
            <a:r>
              <a:rPr lang="en-US" sz="1200" dirty="0"/>
              <a:t>ESP8266 has an inbuilt 10-bit ADC. In other words, the board has only one analog pin to read the analog voltage values from external devices like sensors and potentiometers. </a:t>
            </a:r>
            <a:endParaRPr lang="en-US" sz="1200" i="1" spc="-15" dirty="0">
              <a:solidFill>
                <a:schemeClr val="bg2">
                  <a:lumMod val="20000"/>
                  <a:lumOff val="80000"/>
                </a:schemeClr>
              </a:solidFill>
              <a:cs typeface="Arial"/>
            </a:endParaRP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bwMode="ltGray">
          <a:xfrm>
            <a:off x="5507773" y="3869362"/>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6017874" y="3971986"/>
            <a:ext cx="2765550" cy="1431234"/>
          </a:xfrm>
        </p:spPr>
        <p:txBody>
          <a:bodyPr>
            <a:normAutofit/>
          </a:bodyPr>
          <a:lstStyle/>
          <a:p>
            <a:pPr algn="just">
              <a:lnSpc>
                <a:spcPct val="110000"/>
              </a:lnSpc>
              <a:spcBef>
                <a:spcPts val="425"/>
              </a:spcBef>
            </a:pPr>
            <a:r>
              <a:rPr lang="en-US" b="1" dirty="0">
                <a:solidFill>
                  <a:schemeClr val="bg1"/>
                </a:solidFill>
                <a:latin typeface="+mj-lt"/>
              </a:rPr>
              <a:t>SPI</a:t>
            </a:r>
          </a:p>
          <a:p>
            <a:pPr algn="just"/>
            <a:r>
              <a:rPr lang="en-US" sz="1200" dirty="0"/>
              <a:t>ESP8266 has 4 SPI pins: </a:t>
            </a:r>
          </a:p>
          <a:p>
            <a:pPr algn="just"/>
            <a:r>
              <a:rPr lang="en-US" sz="1200" dirty="0"/>
              <a:t>MOSI, MISO, SCLK, and CS.</a:t>
            </a:r>
          </a:p>
        </p:txBody>
      </p:sp>
      <p:pic>
        <p:nvPicPr>
          <p:cNvPr id="22" name="Picture Placeholder 18" descr="Check icon">
            <a:extLst>
              <a:ext uri="{FF2B5EF4-FFF2-40B4-BE49-F238E27FC236}">
                <a16:creationId xmlns:a16="http://schemas.microsoft.com/office/drawing/2014/main" id="{567EDA50-B353-43D1-ACE8-CA5079F1CE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512814" y="4833894"/>
            <a:ext cx="576000" cy="576001"/>
          </a:xfrm>
          <a:prstGeom prst="rect">
            <a:avLst/>
          </a:prstGeom>
        </p:spPr>
      </p:pic>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6037686" y="4901577"/>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PWM</a:t>
            </a:r>
          </a:p>
          <a:p>
            <a:pPr marR="417195" algn="just">
              <a:lnSpc>
                <a:spcPct val="107100"/>
              </a:lnSpc>
              <a:spcBef>
                <a:spcPts val="0"/>
              </a:spcBef>
              <a:spcAft>
                <a:spcPts val="1000"/>
              </a:spcAft>
            </a:pPr>
            <a:r>
              <a:rPr lang="en-US" sz="1200" dirty="0"/>
              <a:t>The board has 4 PWM pins. The PWM output can be implemented programmatically and used for driving digital motors and LEDs</a:t>
            </a:r>
            <a:endParaRPr lang="en-US" sz="1200" i="1" spc="-15" dirty="0">
              <a:solidFill>
                <a:schemeClr val="bg2">
                  <a:lumMod val="20000"/>
                  <a:lumOff val="80000"/>
                </a:schemeClr>
              </a:solidFill>
              <a:cs typeface="Arial"/>
            </a:endParaRPr>
          </a:p>
        </p:txBody>
      </p:sp>
      <p:sp>
        <p:nvSpPr>
          <p:cNvPr id="24" name="Text Placeholder 2">
            <a:extLst>
              <a:ext uri="{FF2B5EF4-FFF2-40B4-BE49-F238E27FC236}">
                <a16:creationId xmlns:a16="http://schemas.microsoft.com/office/drawing/2014/main" id="{6EAAA5D0-DD19-46DD-BA9E-55A0C8488AFF}"/>
              </a:ext>
            </a:extLst>
          </p:cNvPr>
          <p:cNvSpPr txBox="1">
            <a:spLocks/>
          </p:cNvSpPr>
          <p:nvPr/>
        </p:nvSpPr>
        <p:spPr bwMode="ltGray">
          <a:xfrm>
            <a:off x="6080761" y="621638"/>
            <a:ext cx="2682240" cy="17151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GPIO</a:t>
            </a:r>
          </a:p>
          <a:p>
            <a:pPr marR="417195" algn="just">
              <a:lnSpc>
                <a:spcPct val="107100"/>
              </a:lnSpc>
              <a:spcBef>
                <a:spcPts val="0"/>
              </a:spcBef>
              <a:spcAft>
                <a:spcPts val="1000"/>
              </a:spcAft>
            </a:pPr>
            <a:r>
              <a:rPr lang="en-US" sz="1200" dirty="0"/>
              <a:t>It has 17 GPIO pins which can be assigned to various functions such as I2C, I2S, UART, PWM, IR Remote Control, LED Light and Button programmatically. </a:t>
            </a:r>
            <a:endParaRPr lang="en-US" sz="1200" i="1" spc="-15" dirty="0">
              <a:solidFill>
                <a:schemeClr val="bg2">
                  <a:lumMod val="20000"/>
                  <a:lumOff val="80000"/>
                </a:schemeClr>
              </a:solidFill>
              <a:cs typeface="Arial"/>
            </a:endParaRPr>
          </a:p>
        </p:txBody>
      </p:sp>
      <p:pic>
        <p:nvPicPr>
          <p:cNvPr id="25" name="Picture Placeholder 14" descr="Check icon">
            <a:extLst>
              <a:ext uri="{FF2B5EF4-FFF2-40B4-BE49-F238E27FC236}">
                <a16:creationId xmlns:a16="http://schemas.microsoft.com/office/drawing/2014/main" id="{17E66735-089E-45FF-90F3-6FCA21C3DE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681285" y="636874"/>
            <a:ext cx="576000" cy="576000"/>
          </a:xfrm>
          <a:prstGeom prst="rect">
            <a:avLst/>
          </a:prstGeom>
        </p:spPr>
      </p:pic>
      <p:pic>
        <p:nvPicPr>
          <p:cNvPr id="26" name="Picture Placeholder 16" descr="Check icon">
            <a:extLst>
              <a:ext uri="{FF2B5EF4-FFF2-40B4-BE49-F238E27FC236}">
                <a16:creationId xmlns:a16="http://schemas.microsoft.com/office/drawing/2014/main" id="{12828029-3BD3-4A3B-8849-BF6D0A737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693985" y="2396894"/>
            <a:ext cx="576000" cy="576001"/>
          </a:xfrm>
          <a:prstGeom prst="rect">
            <a:avLst/>
          </a:prstGeom>
        </p:spPr>
      </p:pic>
      <p:sp>
        <p:nvSpPr>
          <p:cNvPr id="27" name="Text Placeholder 10">
            <a:extLst>
              <a:ext uri="{FF2B5EF4-FFF2-40B4-BE49-F238E27FC236}">
                <a16:creationId xmlns:a16="http://schemas.microsoft.com/office/drawing/2014/main" id="{906489D7-7213-4D85-85F9-7AA190A5FEC8}"/>
              </a:ext>
            </a:extLst>
          </p:cNvPr>
          <p:cNvSpPr txBox="1">
            <a:spLocks/>
          </p:cNvSpPr>
          <p:nvPr/>
        </p:nvSpPr>
        <p:spPr bwMode="ltGray">
          <a:xfrm>
            <a:off x="9217660" y="2495171"/>
            <a:ext cx="268224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UART</a:t>
            </a:r>
          </a:p>
          <a:p>
            <a:pPr marR="417195" algn="just">
              <a:lnSpc>
                <a:spcPct val="107100"/>
              </a:lnSpc>
              <a:spcBef>
                <a:spcPts val="0"/>
              </a:spcBef>
              <a:spcAft>
                <a:spcPts val="1000"/>
              </a:spcAft>
            </a:pPr>
            <a:r>
              <a:rPr lang="en-US" sz="1200" dirty="0"/>
              <a:t>NodeMCU has two UART interfaces, UART0 (RXD0 &amp; TXD0) and UART1 (RXD1 &amp; TXD1). UART1 is used to upload the firmware/program. </a:t>
            </a:r>
            <a:endParaRPr lang="en-US" sz="1200" i="1" spc="-15" dirty="0">
              <a:solidFill>
                <a:schemeClr val="bg2">
                  <a:lumMod val="20000"/>
                  <a:lumOff val="80000"/>
                </a:schemeClr>
              </a:solidFill>
              <a:cs typeface="Arial"/>
            </a:endParaRPr>
          </a:p>
        </p:txBody>
      </p:sp>
      <p:pic>
        <p:nvPicPr>
          <p:cNvPr id="28" name="Picture Placeholder 18" descr="Check icon">
            <a:extLst>
              <a:ext uri="{FF2B5EF4-FFF2-40B4-BE49-F238E27FC236}">
                <a16:creationId xmlns:a16="http://schemas.microsoft.com/office/drawing/2014/main" id="{27825D3E-A09A-439A-9061-D1CB335A8F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719385" y="3806978"/>
            <a:ext cx="576000" cy="576001"/>
          </a:xfrm>
          <a:prstGeom prst="rect">
            <a:avLst/>
          </a:prstGeom>
        </p:spPr>
      </p:pic>
      <p:sp>
        <p:nvSpPr>
          <p:cNvPr id="29" name="Text Placeholder 12">
            <a:extLst>
              <a:ext uri="{FF2B5EF4-FFF2-40B4-BE49-F238E27FC236}">
                <a16:creationId xmlns:a16="http://schemas.microsoft.com/office/drawing/2014/main" id="{733C39F5-D786-45C3-A415-2F7D79F797F6}"/>
              </a:ext>
            </a:extLst>
          </p:cNvPr>
          <p:cNvSpPr txBox="1">
            <a:spLocks/>
          </p:cNvSpPr>
          <p:nvPr/>
        </p:nvSpPr>
        <p:spPr bwMode="ltGray">
          <a:xfrm>
            <a:off x="9255760" y="3869362"/>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i="1" spc="-15" dirty="0">
                <a:solidFill>
                  <a:schemeClr val="bg1"/>
                </a:solidFill>
                <a:latin typeface="+mj-lt"/>
                <a:cs typeface="Arial"/>
              </a:rPr>
              <a:t>SDIO</a:t>
            </a:r>
          </a:p>
          <a:p>
            <a:pPr algn="just">
              <a:lnSpc>
                <a:spcPct val="110000"/>
              </a:lnSpc>
              <a:spcBef>
                <a:spcPts val="425"/>
              </a:spcBef>
            </a:pPr>
            <a:r>
              <a:rPr lang="en-US" sz="1200" dirty="0"/>
              <a:t>ESP8266 features Secure Digital Input/Output Interface (SDIO) which is used to directly interface SD cards.</a:t>
            </a:r>
            <a:endParaRPr lang="en-US" sz="1200" i="1" spc="-15" dirty="0">
              <a:solidFill>
                <a:schemeClr val="bg2">
                  <a:lumMod val="20000"/>
                  <a:lumOff val="80000"/>
                </a:schemeClr>
              </a:solidFill>
              <a:cs typeface="Arial"/>
            </a:endParaRPr>
          </a:p>
        </p:txBody>
      </p:sp>
      <p:pic>
        <p:nvPicPr>
          <p:cNvPr id="30" name="Picture Placeholder 18" descr="Check icon">
            <a:extLst>
              <a:ext uri="{FF2B5EF4-FFF2-40B4-BE49-F238E27FC236}">
                <a16:creationId xmlns:a16="http://schemas.microsoft.com/office/drawing/2014/main" id="{62FC5F7C-2912-489C-9194-E91C2D5E06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748434" y="5125994"/>
            <a:ext cx="576000" cy="576001"/>
          </a:xfrm>
          <a:prstGeom prst="rect">
            <a:avLst/>
          </a:prstGeom>
        </p:spPr>
      </p:pic>
      <p:sp>
        <p:nvSpPr>
          <p:cNvPr id="31" name="Text Placeholder 12">
            <a:extLst>
              <a:ext uri="{FF2B5EF4-FFF2-40B4-BE49-F238E27FC236}">
                <a16:creationId xmlns:a16="http://schemas.microsoft.com/office/drawing/2014/main" id="{25633AC3-CA36-44C1-B205-6DFB48C07246}"/>
              </a:ext>
            </a:extLst>
          </p:cNvPr>
          <p:cNvSpPr txBox="1">
            <a:spLocks/>
          </p:cNvSpPr>
          <p:nvPr/>
        </p:nvSpPr>
        <p:spPr bwMode="ltGray">
          <a:xfrm>
            <a:off x="9247764" y="5185466"/>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CONTROL PINS</a:t>
            </a:r>
          </a:p>
          <a:p>
            <a:pPr algn="just"/>
            <a:r>
              <a:rPr lang="en-US" sz="1200" dirty="0"/>
              <a:t>There are 3 control pins are there i.e.</a:t>
            </a:r>
          </a:p>
          <a:p>
            <a:pPr algn="just"/>
            <a:r>
              <a:rPr lang="en-US" sz="1200" dirty="0"/>
              <a:t>EN pin , RST pin, WAKE pin </a:t>
            </a:r>
          </a:p>
        </p:txBody>
      </p:sp>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ESP8266</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35" name="Picture Placeholder 18">
            <a:extLst>
              <a:ext uri="{FF2B5EF4-FFF2-40B4-BE49-F238E27FC236}">
                <a16:creationId xmlns:a16="http://schemas.microsoft.com/office/drawing/2014/main" id="{46BEB56B-9019-4DC6-A1E5-68314DE6F657}"/>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t="371" b="12165"/>
          <a:stretch/>
        </p:blipFill>
        <p:spPr>
          <a:xfrm>
            <a:off x="0" y="2218278"/>
            <a:ext cx="5290713" cy="3786587"/>
          </a:xfrm>
          <a:effectLst/>
        </p:spPr>
      </p:pic>
    </p:spTree>
    <p:extLst>
      <p:ext uri="{BB962C8B-B14F-4D97-AF65-F5344CB8AC3E}">
        <p14:creationId xmlns:p14="http://schemas.microsoft.com/office/powerpoint/2010/main" val="323581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LCD 16X2</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21</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CA183C5-5B7D-4162-B99A-69E97E95C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433" y="2101762"/>
            <a:ext cx="3296806" cy="1908345"/>
          </a:xfrm>
          <a:prstGeom prst="rect">
            <a:avLst/>
          </a:prstGeom>
        </p:spPr>
      </p:pic>
      <p:sp>
        <p:nvSpPr>
          <p:cNvPr id="16" name="Text Placeholder 2">
            <a:extLst>
              <a:ext uri="{FF2B5EF4-FFF2-40B4-BE49-F238E27FC236}">
                <a16:creationId xmlns:a16="http://schemas.microsoft.com/office/drawing/2014/main" id="{E335F1D0-4919-40F0-B7E1-F881699D5562}"/>
              </a:ext>
            </a:extLst>
          </p:cNvPr>
          <p:cNvSpPr txBox="1">
            <a:spLocks/>
          </p:cNvSpPr>
          <p:nvPr/>
        </p:nvSpPr>
        <p:spPr bwMode="ltGray">
          <a:xfrm>
            <a:off x="6423719" y="891497"/>
            <a:ext cx="4889327" cy="16559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sz="1600" i="1" dirty="0"/>
              <a:t>LCD is an acronym used for Liquid Crystal Display. It is basically a display technique in which liquid crystals are used in order to produce an image on the screen.</a:t>
            </a:r>
            <a:endParaRPr lang="en-US" sz="1500" i="1" spc="-15" dirty="0">
              <a:solidFill>
                <a:schemeClr val="bg2">
                  <a:lumMod val="20000"/>
                  <a:lumOff val="80000"/>
                </a:schemeClr>
              </a:solidFill>
              <a:cs typeface="Arial"/>
            </a:endParaRPr>
          </a:p>
        </p:txBody>
      </p:sp>
      <p:pic>
        <p:nvPicPr>
          <p:cNvPr id="17" name="Picture Placeholder 14" descr="Check icon">
            <a:extLst>
              <a:ext uri="{FF2B5EF4-FFF2-40B4-BE49-F238E27FC236}">
                <a16:creationId xmlns:a16="http://schemas.microsoft.com/office/drawing/2014/main" id="{EB62714C-BD43-4ED4-8F86-7958F9444F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849244" y="836163"/>
            <a:ext cx="576000" cy="576000"/>
          </a:xfrm>
          <a:prstGeom prst="rect">
            <a:avLst/>
          </a:prstGeom>
        </p:spPr>
      </p:pic>
      <p:pic>
        <p:nvPicPr>
          <p:cNvPr id="18" name="Picture Placeholder 16" descr="Check icon">
            <a:extLst>
              <a:ext uri="{FF2B5EF4-FFF2-40B4-BE49-F238E27FC236}">
                <a16:creationId xmlns:a16="http://schemas.microsoft.com/office/drawing/2014/main" id="{2D4243C9-A816-4B55-A48B-97752A525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828409" y="2414726"/>
            <a:ext cx="576000" cy="576001"/>
          </a:xfrm>
          <a:prstGeom prst="rect">
            <a:avLst/>
          </a:prstGeom>
        </p:spPr>
      </p:pic>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6282412" y="2547449"/>
            <a:ext cx="5481236" cy="3835596"/>
          </a:xfrm>
        </p:spPr>
        <p:txBody>
          <a:bodyPr>
            <a:normAutofit fontScale="92500" lnSpcReduction="20000"/>
          </a:bodyPr>
          <a:lstStyle/>
          <a:p>
            <a:pPr>
              <a:lnSpc>
                <a:spcPct val="110000"/>
              </a:lnSpc>
              <a:spcBef>
                <a:spcPts val="425"/>
              </a:spcBef>
            </a:pPr>
            <a:r>
              <a:rPr lang="en-US" sz="2400" b="1" dirty="0">
                <a:solidFill>
                  <a:schemeClr val="bg1"/>
                </a:solidFill>
                <a:latin typeface="+mj-lt"/>
              </a:rPr>
              <a:t>CONSTRUCTION </a:t>
            </a:r>
          </a:p>
          <a:p>
            <a:pPr marL="285750" indent="-285750" algn="just">
              <a:buFont typeface="Arial" panose="020B0604020202020204" pitchFamily="34" charset="0"/>
              <a:buChar char="•"/>
            </a:pPr>
            <a:r>
              <a:rPr lang="en-US" dirty="0"/>
              <a:t>The liquid crystal having a thickness of nearly about 10 to 20 micrometers is placed between two glass sheets. On the inner surface of the two glass sheets, conductors are inserted. These conductors form electrodes. The two electrodes show positive and negative polarity to be applied. The external potential is provided to the display unit with the help of these two electrodes. These are basically formed by materials like indium oxide (IN</a:t>
            </a:r>
            <a:r>
              <a:rPr lang="en-US" baseline="-25000" dirty="0"/>
              <a:t>2</a:t>
            </a:r>
            <a:r>
              <a:rPr lang="en-US" dirty="0"/>
              <a:t>O</a:t>
            </a:r>
            <a:r>
              <a:rPr lang="en-US" baseline="-25000" dirty="0"/>
              <a:t>3</a:t>
            </a:r>
            <a:r>
              <a:rPr lang="en-US" dirty="0"/>
              <a:t>) and stannic oxide (SnO</a:t>
            </a:r>
            <a:r>
              <a:rPr lang="en-US" baseline="-25000" dirty="0"/>
              <a:t>3</a:t>
            </a:r>
            <a:r>
              <a:rPr lang="en-US" dirty="0"/>
              <a:t>).</a:t>
            </a:r>
          </a:p>
          <a:p>
            <a:pPr marL="285750" indent="-285750" algn="just">
              <a:buFont typeface="Arial" panose="020B0604020202020204" pitchFamily="34" charset="0"/>
              <a:buChar char="•"/>
            </a:pPr>
            <a:r>
              <a:rPr lang="en-US" dirty="0"/>
              <a:t>Here, a fluorescent light source is used. The light emitted by this source is then fed to the polarizer here we have considered a vertical polarizer as the input polarizer. Also, a polarizer of opposite polarity as that of input is placed at another end of the display unit. So, here if we have assumed vertical polarizer as the input polarizer then at the other end it must be a horizontal polarizer. At the opposite end of the electrode, a glass cover is placed at which the desired image is displayed.</a:t>
            </a:r>
          </a:p>
        </p:txBody>
      </p:sp>
      <p:pic>
        <p:nvPicPr>
          <p:cNvPr id="9" name="Picture 8">
            <a:extLst>
              <a:ext uri="{FF2B5EF4-FFF2-40B4-BE49-F238E27FC236}">
                <a16:creationId xmlns:a16="http://schemas.microsoft.com/office/drawing/2014/main" id="{2F93F2B2-30A6-4641-BE9A-468671FEE34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7881" y="4194699"/>
            <a:ext cx="5041478" cy="2240280"/>
          </a:xfrm>
          <a:prstGeom prst="rect">
            <a:avLst/>
          </a:prstGeom>
        </p:spPr>
      </p:pic>
    </p:spTree>
    <p:extLst>
      <p:ext uri="{BB962C8B-B14F-4D97-AF65-F5344CB8AC3E}">
        <p14:creationId xmlns:p14="http://schemas.microsoft.com/office/powerpoint/2010/main" val="1126911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LCD 16X2</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22</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5893685" y="788614"/>
            <a:ext cx="5562134" cy="5280772"/>
          </a:xfrm>
        </p:spPr>
        <p:txBody>
          <a:bodyPr>
            <a:normAutofit/>
          </a:bodyPr>
          <a:lstStyle/>
          <a:p>
            <a:pPr>
              <a:lnSpc>
                <a:spcPct val="110000"/>
              </a:lnSpc>
              <a:spcBef>
                <a:spcPts val="425"/>
              </a:spcBef>
            </a:pPr>
            <a:r>
              <a:rPr lang="en-US" sz="2400" b="1" dirty="0">
                <a:solidFill>
                  <a:schemeClr val="bg1"/>
                </a:solidFill>
                <a:latin typeface="+mj-lt"/>
              </a:rPr>
              <a:t>WORKING </a:t>
            </a:r>
          </a:p>
          <a:p>
            <a:pPr marL="285750" marR="417195" indent="-285750" algn="just">
              <a:lnSpc>
                <a:spcPct val="107100"/>
              </a:lnSpc>
              <a:spcBef>
                <a:spcPts val="0"/>
              </a:spcBef>
              <a:spcAft>
                <a:spcPts val="1000"/>
              </a:spcAft>
              <a:buFont typeface="Arial" panose="020B0604020202020204" pitchFamily="34" charset="0"/>
              <a:buChar char="•"/>
            </a:pPr>
            <a:r>
              <a:rPr lang="en-US" sz="1400" dirty="0">
                <a:effectLst/>
                <a:latin typeface="verdana" panose="020B0604030504040204" pitchFamily="34" charset="0"/>
              </a:rPr>
              <a:t>The basic working principle of LCD is blocking of light. It does not produce light on its own. So external light source is used. When the external light passes from one polarizer to the next polarizer, external supply is given to the liquid crystal ,the polarized light aligns itself so that the image is produced in the screen.</a:t>
            </a:r>
          </a:p>
          <a:p>
            <a:pPr marL="285750" marR="417195" indent="-285750" algn="just">
              <a:lnSpc>
                <a:spcPct val="107100"/>
              </a:lnSpc>
              <a:spcBef>
                <a:spcPts val="0"/>
              </a:spcBef>
              <a:spcAft>
                <a:spcPts val="1000"/>
              </a:spcAft>
              <a:buFont typeface="Arial" panose="020B0604020202020204" pitchFamily="34" charset="0"/>
              <a:buChar char="•"/>
            </a:pPr>
            <a:r>
              <a:rPr lang="en-US" sz="1400" dirty="0">
                <a:effectLst/>
                <a:latin typeface="verdana" panose="020B0604030504040204" pitchFamily="34" charset="0"/>
              </a:rPr>
              <a:t>The indium oxide conducting surface is a transparent layer which is placed on both the sides of the sealed thick layer of liquid crystal . When no external bias is applied the molecular arrangement is not disturbed. </a:t>
            </a:r>
          </a:p>
          <a:p>
            <a:pPr marL="285750" marR="417195" indent="-285750" algn="just">
              <a:lnSpc>
                <a:spcPct val="107100"/>
              </a:lnSpc>
              <a:spcBef>
                <a:spcPts val="0"/>
              </a:spcBef>
              <a:spcAft>
                <a:spcPts val="1000"/>
              </a:spcAft>
              <a:buFont typeface="Arial" panose="020B0604020202020204" pitchFamily="34" charset="0"/>
              <a:buChar char="•"/>
            </a:pPr>
            <a:r>
              <a:rPr lang="en-US" sz="1400" dirty="0">
                <a:effectLst/>
                <a:latin typeface="verdana" panose="020B0604030504040204" pitchFamily="34" charset="0"/>
              </a:rPr>
              <a:t>When the external bias is applied the molecular arrangement is disturbed and it and that area looks dark and the other area looks clear.</a:t>
            </a:r>
            <a:endParaRPr lang="en-US" sz="1400" dirty="0">
              <a:latin typeface="verdana" panose="020B0604030504040204" pitchFamily="34" charset="0"/>
            </a:endParaRPr>
          </a:p>
          <a:p>
            <a:pPr marL="285750" marR="417195" indent="-285750" algn="just">
              <a:lnSpc>
                <a:spcPct val="107100"/>
              </a:lnSpc>
              <a:spcBef>
                <a:spcPts val="0"/>
              </a:spcBef>
              <a:spcAft>
                <a:spcPts val="1000"/>
              </a:spcAft>
              <a:buFont typeface="Arial" panose="020B0604020202020204" pitchFamily="34" charset="0"/>
              <a:buChar char="•"/>
            </a:pPr>
            <a:r>
              <a:rPr lang="en-US" sz="1400" dirty="0">
                <a:effectLst/>
                <a:latin typeface="verdana" panose="020B0604030504040204" pitchFamily="34" charset="0"/>
              </a:rPr>
              <a:t>In the segment arrangement, the conducting segment looks dark and the other segment looks clear. To display number 2 , the segments A,B,G,E,D are energized.</a:t>
            </a:r>
            <a:endParaRPr lang="en-US" sz="1400" spc="-15" dirty="0">
              <a:solidFill>
                <a:schemeClr val="bg2">
                  <a:lumMod val="20000"/>
                  <a:lumOff val="80000"/>
                </a:schemeClr>
              </a:solidFill>
              <a:cs typeface="Arial"/>
            </a:endParaRPr>
          </a:p>
        </p:txBody>
      </p:sp>
      <p:pic>
        <p:nvPicPr>
          <p:cNvPr id="21" name="Picture 20">
            <a:extLst>
              <a:ext uri="{FF2B5EF4-FFF2-40B4-BE49-F238E27FC236}">
                <a16:creationId xmlns:a16="http://schemas.microsoft.com/office/drawing/2014/main" id="{9EEF9173-CF45-49AD-BC18-8F37A423C5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2092" y="2592904"/>
            <a:ext cx="4379933" cy="3660568"/>
          </a:xfrm>
          <a:prstGeom prst="rect">
            <a:avLst/>
          </a:prstGeom>
        </p:spPr>
      </p:pic>
    </p:spTree>
    <p:extLst>
      <p:ext uri="{BB962C8B-B14F-4D97-AF65-F5344CB8AC3E}">
        <p14:creationId xmlns:p14="http://schemas.microsoft.com/office/powerpoint/2010/main" val="544226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134101" y="469239"/>
            <a:ext cx="2682240" cy="1175934"/>
          </a:xfrm>
        </p:spPr>
        <p:txBody>
          <a:bodyPr>
            <a:normAutofit/>
          </a:bodyPr>
          <a:lstStyle/>
          <a:p>
            <a:pPr algn="just">
              <a:lnSpc>
                <a:spcPct val="110000"/>
              </a:lnSpc>
              <a:spcBef>
                <a:spcPts val="425"/>
              </a:spcBef>
            </a:pPr>
            <a:r>
              <a:rPr lang="en-US" b="1" dirty="0">
                <a:solidFill>
                  <a:schemeClr val="bg1"/>
                </a:solidFill>
                <a:latin typeface="+mj-lt"/>
              </a:rPr>
              <a:t>GND</a:t>
            </a:r>
            <a:endParaRPr lang="en-US" sz="1200" b="1" dirty="0">
              <a:solidFill>
                <a:schemeClr val="bg1"/>
              </a:solidFill>
              <a:latin typeface="+mj-lt"/>
            </a:endParaRPr>
          </a:p>
          <a:p>
            <a:pPr marR="417195" algn="just">
              <a:lnSpc>
                <a:spcPct val="107100"/>
              </a:lnSpc>
              <a:spcBef>
                <a:spcPts val="0"/>
              </a:spcBef>
              <a:spcAft>
                <a:spcPts val="1000"/>
              </a:spcAft>
            </a:pPr>
            <a:r>
              <a:rPr lang="en-US" sz="1200" i="1" dirty="0"/>
              <a:t>This is ground pin of LCD. </a:t>
            </a:r>
            <a:r>
              <a:rPr lang="en-US" sz="1200" i="1" spc="-15" dirty="0">
                <a:solidFill>
                  <a:schemeClr val="bg2">
                    <a:lumMod val="20000"/>
                    <a:lumOff val="80000"/>
                  </a:schemeClr>
                </a:solidFill>
                <a:cs typeface="Arial"/>
              </a:rPr>
              <a:t>It should be connect to ground pin of Arduino</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23</a:t>
            </a:fld>
            <a:endParaRPr lang="en-US" dirty="0"/>
          </a:p>
        </p:txBody>
      </p:sp>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559625" y="42097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bwMode="ltGray">
          <a:xfrm>
            <a:off x="5546241" y="1379126"/>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6104113" y="1477635"/>
            <a:ext cx="2682240" cy="1527706"/>
          </a:xfrm>
        </p:spPr>
        <p:txBody>
          <a:bodyPr>
            <a:normAutofit/>
          </a:bodyPr>
          <a:lstStyle/>
          <a:p>
            <a:pPr algn="just">
              <a:lnSpc>
                <a:spcPct val="110000"/>
              </a:lnSpc>
              <a:spcBef>
                <a:spcPts val="425"/>
              </a:spcBef>
            </a:pPr>
            <a:r>
              <a:rPr lang="en-US" b="1" dirty="0">
                <a:solidFill>
                  <a:schemeClr val="bg1"/>
                </a:solidFill>
                <a:latin typeface="+mj-lt"/>
              </a:rPr>
              <a:t>VDD</a:t>
            </a:r>
            <a:endParaRPr lang="en-US" sz="1200" b="1" dirty="0">
              <a:solidFill>
                <a:schemeClr val="bg1"/>
              </a:solidFill>
              <a:latin typeface="+mj-lt"/>
            </a:endParaRPr>
          </a:p>
          <a:p>
            <a:pPr marR="417195" algn="just">
              <a:lnSpc>
                <a:spcPct val="107100"/>
              </a:lnSpc>
              <a:spcBef>
                <a:spcPts val="0"/>
              </a:spcBef>
              <a:spcAft>
                <a:spcPts val="1000"/>
              </a:spcAft>
            </a:pPr>
            <a:r>
              <a:rPr lang="en-US" sz="1200" i="1" dirty="0"/>
              <a:t>It controls the contrast and brightness of the LCD. Using a simple voltage divider with a potentiometer, we can make fine adjustments to the contrast.</a:t>
            </a:r>
            <a:endParaRPr lang="en-US" sz="1200" i="1" spc="-15" dirty="0">
              <a:solidFill>
                <a:schemeClr val="bg2">
                  <a:lumMod val="20000"/>
                  <a:lumOff val="80000"/>
                </a:schemeClr>
              </a:solidFill>
              <a:cs typeface="Arial"/>
            </a:endParaRP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bwMode="ltGray">
          <a:xfrm>
            <a:off x="5550296" y="3195568"/>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6012690" y="3195568"/>
            <a:ext cx="3003987" cy="1470637"/>
          </a:xfrm>
        </p:spPr>
        <p:txBody>
          <a:bodyPr>
            <a:normAutofit lnSpcReduction="10000"/>
          </a:bodyPr>
          <a:lstStyle/>
          <a:p>
            <a:pPr algn="just">
              <a:lnSpc>
                <a:spcPct val="110000"/>
              </a:lnSpc>
              <a:spcBef>
                <a:spcPts val="425"/>
              </a:spcBef>
            </a:pPr>
            <a:r>
              <a:rPr lang="en-US" b="1" dirty="0">
                <a:solidFill>
                  <a:schemeClr val="bg1"/>
                </a:solidFill>
                <a:latin typeface="+mj-lt"/>
              </a:rPr>
              <a:t>R/W</a:t>
            </a:r>
            <a:endParaRPr lang="en-US" sz="1200" b="1" dirty="0">
              <a:solidFill>
                <a:schemeClr val="bg1"/>
              </a:solidFill>
              <a:latin typeface="+mj-lt"/>
            </a:endParaRPr>
          </a:p>
          <a:p>
            <a:pPr algn="just"/>
            <a:r>
              <a:rPr lang="en-US" sz="1200" i="1" dirty="0"/>
              <a:t>This pin on the LCD is to control whether or not you’re reading data from the LCD or writing data to the LCD. Since we’re just using this LCD as an OUTPUT device, we’re going to tie this pin LOW. This forces it into the WRITE mode.</a:t>
            </a:r>
          </a:p>
        </p:txBody>
      </p:sp>
      <p:pic>
        <p:nvPicPr>
          <p:cNvPr id="22" name="Picture Placeholder 18" descr="Check icon">
            <a:extLst>
              <a:ext uri="{FF2B5EF4-FFF2-40B4-BE49-F238E27FC236}">
                <a16:creationId xmlns:a16="http://schemas.microsoft.com/office/drawing/2014/main" id="{567EDA50-B353-43D1-ACE8-CA5079F1CE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608347" y="4646008"/>
            <a:ext cx="576000" cy="576001"/>
          </a:xfrm>
          <a:prstGeom prst="rect">
            <a:avLst/>
          </a:prstGeom>
        </p:spPr>
      </p:pic>
      <p:sp>
        <p:nvSpPr>
          <p:cNvPr id="23" name="Text Placeholder 12">
            <a:extLst>
              <a:ext uri="{FF2B5EF4-FFF2-40B4-BE49-F238E27FC236}">
                <a16:creationId xmlns:a16="http://schemas.microsoft.com/office/drawing/2014/main" id="{46C90FE0-1673-480B-9C4E-F56E6938CFF8}"/>
              </a:ext>
            </a:extLst>
          </p:cNvPr>
          <p:cNvSpPr txBox="1">
            <a:spLocks/>
          </p:cNvSpPr>
          <p:nvPr/>
        </p:nvSpPr>
        <p:spPr bwMode="ltGray">
          <a:xfrm>
            <a:off x="6062458" y="4728109"/>
            <a:ext cx="2827542" cy="143123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700" b="1" dirty="0">
                <a:solidFill>
                  <a:schemeClr val="bg1"/>
                </a:solidFill>
                <a:latin typeface="+mj-lt"/>
              </a:rPr>
              <a:t>DATA PINS</a:t>
            </a:r>
            <a:endParaRPr lang="en-US" sz="1200" b="1" dirty="0">
              <a:solidFill>
                <a:schemeClr val="bg1"/>
              </a:solidFill>
              <a:latin typeface="+mj-lt"/>
            </a:endParaRPr>
          </a:p>
          <a:p>
            <a:pPr marR="417195" algn="just">
              <a:lnSpc>
                <a:spcPct val="107100"/>
              </a:lnSpc>
              <a:spcBef>
                <a:spcPts val="0"/>
              </a:spcBef>
              <a:spcAft>
                <a:spcPts val="1000"/>
              </a:spcAft>
            </a:pPr>
            <a:r>
              <a:rPr lang="en-US" sz="1300" i="1" dirty="0"/>
              <a:t>These pins that carries the 8 bit data we send to the display. </a:t>
            </a:r>
          </a:p>
          <a:p>
            <a:pPr marR="417195" algn="just">
              <a:lnSpc>
                <a:spcPct val="107100"/>
              </a:lnSpc>
              <a:spcBef>
                <a:spcPts val="0"/>
              </a:spcBef>
              <a:spcAft>
                <a:spcPts val="1000"/>
              </a:spcAft>
            </a:pPr>
            <a:r>
              <a:rPr lang="en-US" sz="1300" i="1" dirty="0"/>
              <a:t>For example, if we want to see the uppercase ‘A’ character on the display we will set these pins to 0100 0001 to the LCD.</a:t>
            </a:r>
            <a:endParaRPr lang="en-US" sz="1300" i="1" spc="-15" dirty="0">
              <a:solidFill>
                <a:schemeClr val="bg2">
                  <a:lumMod val="20000"/>
                  <a:lumOff val="80000"/>
                </a:schemeClr>
              </a:solidFill>
              <a:cs typeface="Arial"/>
            </a:endParaRPr>
          </a:p>
        </p:txBody>
      </p:sp>
      <p:sp>
        <p:nvSpPr>
          <p:cNvPr id="24" name="Text Placeholder 2">
            <a:extLst>
              <a:ext uri="{FF2B5EF4-FFF2-40B4-BE49-F238E27FC236}">
                <a16:creationId xmlns:a16="http://schemas.microsoft.com/office/drawing/2014/main" id="{6EAAA5D0-DD19-46DD-BA9E-55A0C8488AFF}"/>
              </a:ext>
            </a:extLst>
          </p:cNvPr>
          <p:cNvSpPr txBox="1">
            <a:spLocks/>
          </p:cNvSpPr>
          <p:nvPr/>
        </p:nvSpPr>
        <p:spPr bwMode="ltGray">
          <a:xfrm>
            <a:off x="9293860" y="493171"/>
            <a:ext cx="2682240" cy="1175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VCC</a:t>
            </a:r>
            <a:endParaRPr lang="en-US" sz="1200" b="1" dirty="0">
              <a:solidFill>
                <a:schemeClr val="bg1"/>
              </a:solidFill>
              <a:latin typeface="+mj-lt"/>
            </a:endParaRPr>
          </a:p>
          <a:p>
            <a:pPr marR="417195" algn="just">
              <a:lnSpc>
                <a:spcPct val="107100"/>
              </a:lnSpc>
              <a:spcBef>
                <a:spcPts val="0"/>
              </a:spcBef>
              <a:spcAft>
                <a:spcPts val="1000"/>
              </a:spcAft>
            </a:pPr>
            <a:r>
              <a:rPr lang="en-US" sz="1200" i="1" dirty="0"/>
              <a:t>This is power pin of LCD. It should be connect to 5v pin of Arduino</a:t>
            </a:r>
            <a:endParaRPr lang="en-US" sz="1200" i="1" spc="-15" dirty="0">
              <a:solidFill>
                <a:schemeClr val="bg2">
                  <a:lumMod val="20000"/>
                  <a:lumOff val="80000"/>
                </a:schemeClr>
              </a:solidFill>
              <a:cs typeface="Arial"/>
            </a:endParaRPr>
          </a:p>
        </p:txBody>
      </p:sp>
      <p:pic>
        <p:nvPicPr>
          <p:cNvPr id="25" name="Picture Placeholder 14" descr="Check icon">
            <a:extLst>
              <a:ext uri="{FF2B5EF4-FFF2-40B4-BE49-F238E27FC236}">
                <a16:creationId xmlns:a16="http://schemas.microsoft.com/office/drawing/2014/main" id="{17E66735-089E-45FF-90F3-6FCA21C3DE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719385" y="420974"/>
            <a:ext cx="576000" cy="576000"/>
          </a:xfrm>
          <a:prstGeom prst="rect">
            <a:avLst/>
          </a:prstGeom>
        </p:spPr>
      </p:pic>
      <p:pic>
        <p:nvPicPr>
          <p:cNvPr id="26" name="Picture Placeholder 16" descr="Check icon">
            <a:extLst>
              <a:ext uri="{FF2B5EF4-FFF2-40B4-BE49-F238E27FC236}">
                <a16:creationId xmlns:a16="http://schemas.microsoft.com/office/drawing/2014/main" id="{12828029-3BD3-4A3B-8849-BF6D0A737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681285" y="1376086"/>
            <a:ext cx="576000" cy="576001"/>
          </a:xfrm>
          <a:prstGeom prst="rect">
            <a:avLst/>
          </a:prstGeom>
        </p:spPr>
      </p:pic>
      <p:sp>
        <p:nvSpPr>
          <p:cNvPr id="27" name="Text Placeholder 10">
            <a:extLst>
              <a:ext uri="{FF2B5EF4-FFF2-40B4-BE49-F238E27FC236}">
                <a16:creationId xmlns:a16="http://schemas.microsoft.com/office/drawing/2014/main" id="{906489D7-7213-4D85-85F9-7AA190A5FEC8}"/>
              </a:ext>
            </a:extLst>
          </p:cNvPr>
          <p:cNvSpPr txBox="1">
            <a:spLocks/>
          </p:cNvSpPr>
          <p:nvPr/>
        </p:nvSpPr>
        <p:spPr bwMode="ltGray">
          <a:xfrm>
            <a:off x="9255760" y="1454673"/>
            <a:ext cx="2682240" cy="189171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RS</a:t>
            </a:r>
            <a:endParaRPr lang="en-US" sz="1200" b="1" dirty="0">
              <a:solidFill>
                <a:schemeClr val="bg1"/>
              </a:solidFill>
              <a:latin typeface="+mj-lt"/>
            </a:endParaRPr>
          </a:p>
          <a:p>
            <a:pPr marR="417195" algn="just">
              <a:lnSpc>
                <a:spcPct val="107100"/>
              </a:lnSpc>
              <a:spcBef>
                <a:spcPts val="0"/>
              </a:spcBef>
              <a:spcAft>
                <a:spcPts val="1000"/>
              </a:spcAft>
            </a:pPr>
            <a:r>
              <a:rPr lang="en-US" sz="1200" i="1" dirty="0"/>
              <a:t>This pin lets the Arduino tell the LCD whether it is sending commands or the data. Basically this pin is used to differentiate commands from the data. RS value will be </a:t>
            </a:r>
            <a:r>
              <a:rPr lang="en-US" sz="1200" i="1" spc="-15" dirty="0">
                <a:solidFill>
                  <a:schemeClr val="bg2">
                    <a:lumMod val="20000"/>
                    <a:lumOff val="80000"/>
                  </a:schemeClr>
                </a:solidFill>
                <a:cs typeface="Arial"/>
              </a:rPr>
              <a:t>Low to send commands &amp; High to send characters/data</a:t>
            </a:r>
          </a:p>
        </p:txBody>
      </p:sp>
      <p:pic>
        <p:nvPicPr>
          <p:cNvPr id="28" name="Picture Placeholder 18" descr="Check icon">
            <a:extLst>
              <a:ext uri="{FF2B5EF4-FFF2-40B4-BE49-F238E27FC236}">
                <a16:creationId xmlns:a16="http://schemas.microsoft.com/office/drawing/2014/main" id="{27825D3E-A09A-439A-9061-D1CB335A8F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821722" y="3117791"/>
            <a:ext cx="576000" cy="576001"/>
          </a:xfrm>
          <a:prstGeom prst="rect">
            <a:avLst/>
          </a:prstGeom>
        </p:spPr>
      </p:pic>
      <p:sp>
        <p:nvSpPr>
          <p:cNvPr id="29" name="Text Placeholder 12">
            <a:extLst>
              <a:ext uri="{FF2B5EF4-FFF2-40B4-BE49-F238E27FC236}">
                <a16:creationId xmlns:a16="http://schemas.microsoft.com/office/drawing/2014/main" id="{733C39F5-D786-45C3-A415-2F7D79F797F6}"/>
              </a:ext>
            </a:extLst>
          </p:cNvPr>
          <p:cNvSpPr txBox="1">
            <a:spLocks/>
          </p:cNvSpPr>
          <p:nvPr/>
        </p:nvSpPr>
        <p:spPr bwMode="ltGray">
          <a:xfrm>
            <a:off x="9255760" y="3242690"/>
            <a:ext cx="2765550" cy="160871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sz="1500" b="1" i="1" spc="-15" dirty="0">
                <a:solidFill>
                  <a:schemeClr val="bg1"/>
                </a:solidFill>
                <a:latin typeface="+mj-lt"/>
                <a:cs typeface="Arial"/>
              </a:rPr>
              <a:t>ENABLE</a:t>
            </a:r>
            <a:endParaRPr lang="en-US" sz="1200" b="1" i="1" spc="-15" dirty="0">
              <a:solidFill>
                <a:schemeClr val="bg1"/>
              </a:solidFill>
              <a:latin typeface="+mj-lt"/>
              <a:cs typeface="Arial"/>
            </a:endParaRPr>
          </a:p>
          <a:p>
            <a:pPr algn="just">
              <a:lnSpc>
                <a:spcPct val="110000"/>
              </a:lnSpc>
              <a:spcBef>
                <a:spcPts val="425"/>
              </a:spcBef>
            </a:pPr>
            <a:r>
              <a:rPr lang="en-US" sz="1300" i="1" dirty="0"/>
              <a:t>This pin is used to enable the display. Meaning, when this pin is set to LOW, the LCD does not care what is happening with R/W, RS, and the data bus lines; when this pin is set to HIGH, the LCD is processing the incoming data.</a:t>
            </a:r>
            <a:endParaRPr lang="en-US" sz="1300" i="1" spc="-15" dirty="0">
              <a:solidFill>
                <a:schemeClr val="bg2">
                  <a:lumMod val="20000"/>
                  <a:lumOff val="80000"/>
                </a:schemeClr>
              </a:solidFill>
              <a:cs typeface="Arial"/>
            </a:endParaRPr>
          </a:p>
        </p:txBody>
      </p:sp>
      <p:pic>
        <p:nvPicPr>
          <p:cNvPr id="30" name="Picture Placeholder 18" descr="Check icon">
            <a:extLst>
              <a:ext uri="{FF2B5EF4-FFF2-40B4-BE49-F238E27FC236}">
                <a16:creationId xmlns:a16="http://schemas.microsoft.com/office/drawing/2014/main" id="{62FC5F7C-2912-489C-9194-E91C2D5E06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8787011" y="4737424"/>
            <a:ext cx="576000" cy="576001"/>
          </a:xfrm>
          <a:prstGeom prst="rect">
            <a:avLst/>
          </a:prstGeom>
        </p:spPr>
      </p:pic>
      <p:sp>
        <p:nvSpPr>
          <p:cNvPr id="32" name="Title 1">
            <a:extLst>
              <a:ext uri="{FF2B5EF4-FFF2-40B4-BE49-F238E27FC236}">
                <a16:creationId xmlns:a16="http://schemas.microsoft.com/office/drawing/2014/main" id="{4EF928AD-59DF-414B-8DD5-96022308C540}"/>
              </a:ext>
            </a:extLst>
          </p:cNvPr>
          <p:cNvSpPr>
            <a:spLocks noGrp="1"/>
          </p:cNvSpPr>
          <p:nvPr>
            <p:ph type="title"/>
          </p:nvPr>
        </p:nvSpPr>
        <p:spPr>
          <a:xfrm>
            <a:off x="768964" y="685139"/>
            <a:ext cx="3932237" cy="879471"/>
          </a:xfrm>
        </p:spPr>
        <p:txBody>
          <a:bodyPr>
            <a:normAutofit fontScale="90000"/>
          </a:bodyPr>
          <a:lstStyle/>
          <a:p>
            <a:r>
              <a:rPr lang="en-US" sz="2000" dirty="0"/>
              <a:t>LCD16X2</a:t>
            </a:r>
            <a:br>
              <a:rPr lang="en-US" dirty="0"/>
            </a:br>
            <a:r>
              <a:rPr lang="en-US" sz="4000" dirty="0"/>
              <a:t>PINOUT</a:t>
            </a:r>
          </a:p>
        </p:txBody>
      </p:sp>
      <p:sp>
        <p:nvSpPr>
          <p:cNvPr id="33" name="object 13" descr="Beige rectangle">
            <a:extLst>
              <a:ext uri="{FF2B5EF4-FFF2-40B4-BE49-F238E27FC236}">
                <a16:creationId xmlns:a16="http://schemas.microsoft.com/office/drawing/2014/main" id="{B50D783D-164A-48E8-BEBA-0347BB82A67C}"/>
              </a:ext>
            </a:extLst>
          </p:cNvPr>
          <p:cNvSpPr/>
          <p:nvPr/>
        </p:nvSpPr>
        <p:spPr>
          <a:xfrm flipV="1">
            <a:off x="768964" y="1599535"/>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35" name="Picture Placeholder 18">
            <a:extLst>
              <a:ext uri="{FF2B5EF4-FFF2-40B4-BE49-F238E27FC236}">
                <a16:creationId xmlns:a16="http://schemas.microsoft.com/office/drawing/2014/main" id="{46BEB56B-9019-4DC6-A1E5-68314DE6F657}"/>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t="-746" b="9519"/>
          <a:stretch/>
        </p:blipFill>
        <p:spPr>
          <a:xfrm>
            <a:off x="0" y="2097056"/>
            <a:ext cx="5157186" cy="4158959"/>
          </a:xfrm>
          <a:effectLst/>
        </p:spPr>
      </p:pic>
      <p:sp>
        <p:nvSpPr>
          <p:cNvPr id="34" name="Text Placeholder 12">
            <a:extLst>
              <a:ext uri="{FF2B5EF4-FFF2-40B4-BE49-F238E27FC236}">
                <a16:creationId xmlns:a16="http://schemas.microsoft.com/office/drawing/2014/main" id="{745E8EE7-E08E-4EDB-931C-DD39B014834C}"/>
              </a:ext>
            </a:extLst>
          </p:cNvPr>
          <p:cNvSpPr txBox="1">
            <a:spLocks/>
          </p:cNvSpPr>
          <p:nvPr/>
        </p:nvSpPr>
        <p:spPr bwMode="ltGray">
          <a:xfrm>
            <a:off x="9255760" y="4809390"/>
            <a:ext cx="2765550" cy="14312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10000"/>
              </a:lnSpc>
              <a:spcBef>
                <a:spcPts val="425"/>
              </a:spcBef>
            </a:pPr>
            <a:r>
              <a:rPr lang="en-US" b="1" dirty="0">
                <a:solidFill>
                  <a:schemeClr val="bg1"/>
                </a:solidFill>
                <a:latin typeface="+mj-lt"/>
              </a:rPr>
              <a:t>A &amp; K</a:t>
            </a:r>
            <a:endParaRPr lang="en-US" sz="1200" b="1" dirty="0">
              <a:solidFill>
                <a:schemeClr val="bg1"/>
              </a:solidFill>
              <a:latin typeface="+mj-lt"/>
            </a:endParaRPr>
          </a:p>
          <a:p>
            <a:pPr marR="417195" algn="just">
              <a:lnSpc>
                <a:spcPct val="107100"/>
              </a:lnSpc>
              <a:spcBef>
                <a:spcPts val="0"/>
              </a:spcBef>
              <a:spcAft>
                <a:spcPts val="1000"/>
              </a:spcAft>
            </a:pPr>
            <a:r>
              <a:rPr lang="en-US" sz="1200" i="1" dirty="0"/>
              <a:t>These pins are used to control the backlight of the LCD.</a:t>
            </a:r>
            <a:endParaRPr lang="en-US" sz="1200" i="1" spc="-15" dirty="0">
              <a:solidFill>
                <a:schemeClr val="bg2">
                  <a:lumMod val="20000"/>
                  <a:lumOff val="80000"/>
                </a:schemeClr>
              </a:solidFill>
              <a:cs typeface="Arial"/>
            </a:endParaRPr>
          </a:p>
        </p:txBody>
      </p:sp>
    </p:spTree>
    <p:extLst>
      <p:ext uri="{BB962C8B-B14F-4D97-AF65-F5344CB8AC3E}">
        <p14:creationId xmlns:p14="http://schemas.microsoft.com/office/powerpoint/2010/main" val="257457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BUZZER</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24</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2">
            <a:extLst>
              <a:ext uri="{FF2B5EF4-FFF2-40B4-BE49-F238E27FC236}">
                <a16:creationId xmlns:a16="http://schemas.microsoft.com/office/drawing/2014/main" id="{E335F1D0-4919-40F0-B7E1-F881699D5562}"/>
              </a:ext>
            </a:extLst>
          </p:cNvPr>
          <p:cNvSpPr txBox="1">
            <a:spLocks/>
          </p:cNvSpPr>
          <p:nvPr/>
        </p:nvSpPr>
        <p:spPr bwMode="ltGray">
          <a:xfrm>
            <a:off x="6423719" y="891497"/>
            <a:ext cx="5389216" cy="1812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sz="1800" i="1" dirty="0">
                <a:effectLst/>
              </a:rPr>
              <a:t>A piezo buzzer is a type of electronic device that’s used to produce a tone, alarm or sound. It’s lightweight with a simple construction, and it’s typically a low-cost product. </a:t>
            </a:r>
            <a:endParaRPr lang="en-US" sz="1500" i="1" spc="-15" dirty="0">
              <a:solidFill>
                <a:schemeClr val="bg2">
                  <a:lumMod val="20000"/>
                  <a:lumOff val="80000"/>
                </a:schemeClr>
              </a:solidFill>
              <a:cs typeface="Arial"/>
            </a:endParaRPr>
          </a:p>
        </p:txBody>
      </p:sp>
      <p:pic>
        <p:nvPicPr>
          <p:cNvPr id="17" name="Picture Placeholder 14" descr="Check icon">
            <a:extLst>
              <a:ext uri="{FF2B5EF4-FFF2-40B4-BE49-F238E27FC236}">
                <a16:creationId xmlns:a16="http://schemas.microsoft.com/office/drawing/2014/main" id="{EB62714C-BD43-4ED4-8F86-7958F9444F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9244" y="836163"/>
            <a:ext cx="576000" cy="576000"/>
          </a:xfrm>
          <a:prstGeom prst="rect">
            <a:avLst/>
          </a:prstGeom>
        </p:spPr>
      </p:pic>
      <p:pic>
        <p:nvPicPr>
          <p:cNvPr id="18" name="Picture Placeholder 16" descr="Check icon">
            <a:extLst>
              <a:ext uri="{FF2B5EF4-FFF2-40B4-BE49-F238E27FC236}">
                <a16:creationId xmlns:a16="http://schemas.microsoft.com/office/drawing/2014/main" id="{2D4243C9-A816-4B55-A48B-97752A5250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6236" y="2743340"/>
            <a:ext cx="576000" cy="576001"/>
          </a:xfrm>
          <a:prstGeom prst="rect">
            <a:avLst/>
          </a:prstGeom>
        </p:spPr>
      </p:pic>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6423720" y="2872569"/>
            <a:ext cx="5389215" cy="3835596"/>
          </a:xfrm>
        </p:spPr>
        <p:txBody>
          <a:bodyPr>
            <a:normAutofit/>
          </a:bodyPr>
          <a:lstStyle/>
          <a:p>
            <a:pPr>
              <a:lnSpc>
                <a:spcPct val="110000"/>
              </a:lnSpc>
              <a:spcBef>
                <a:spcPts val="425"/>
              </a:spcBef>
            </a:pPr>
            <a:r>
              <a:rPr lang="en-US" sz="2400" b="1" dirty="0">
                <a:solidFill>
                  <a:schemeClr val="bg1"/>
                </a:solidFill>
                <a:latin typeface="+mj-lt"/>
              </a:rPr>
              <a:t>CONSTRUCTION </a:t>
            </a:r>
          </a:p>
          <a:p>
            <a:pPr algn="just"/>
            <a:r>
              <a:rPr lang="en-US" sz="1800" dirty="0"/>
              <a:t>The heart of all piezo-type buzzers is the piezoelectric element. The piezoelectric element is composed of a piezoelectric ceramic and a metal plate held together with adhesive. Both sides of the piezoelectric ceramic plate contain an electrode for electrical conduction. Piezo materials exhibit a specific phenomenon known as the piezoelectric effect and the reverse piezoelectric effect. Exposure to mechanical strain will cause the material to develop an electric field, and vice versa</a:t>
            </a:r>
            <a:r>
              <a:rPr lang="en-US" sz="2000" dirty="0"/>
              <a:t>.</a:t>
            </a:r>
            <a:endParaRPr lang="en-US" sz="1800" i="1" dirty="0"/>
          </a:p>
        </p:txBody>
      </p:sp>
      <p:pic>
        <p:nvPicPr>
          <p:cNvPr id="5" name="Picture 4">
            <a:extLst>
              <a:ext uri="{FF2B5EF4-FFF2-40B4-BE49-F238E27FC236}">
                <a16:creationId xmlns:a16="http://schemas.microsoft.com/office/drawing/2014/main" id="{6B3A6738-1D8B-4F93-8E55-6D06F9FB1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41" y="3832196"/>
            <a:ext cx="4538706" cy="3025804"/>
          </a:xfrm>
          <a:prstGeom prst="rect">
            <a:avLst/>
          </a:prstGeom>
        </p:spPr>
      </p:pic>
      <p:pic>
        <p:nvPicPr>
          <p:cNvPr id="8" name="Picture 7">
            <a:extLst>
              <a:ext uri="{FF2B5EF4-FFF2-40B4-BE49-F238E27FC236}">
                <a16:creationId xmlns:a16="http://schemas.microsoft.com/office/drawing/2014/main" id="{031FE322-34BB-49ED-9FA0-121D92A4B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97690">
            <a:off x="262254" y="1879000"/>
            <a:ext cx="2304683" cy="2304683"/>
          </a:xfrm>
          <a:prstGeom prst="rect">
            <a:avLst/>
          </a:prstGeom>
        </p:spPr>
      </p:pic>
      <p:pic>
        <p:nvPicPr>
          <p:cNvPr id="12" name="Picture 11">
            <a:extLst>
              <a:ext uri="{FF2B5EF4-FFF2-40B4-BE49-F238E27FC236}">
                <a16:creationId xmlns:a16="http://schemas.microsoft.com/office/drawing/2014/main" id="{EB0072C6-D0F9-4511-A129-B372BE3F5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18840">
            <a:off x="2655090" y="2094739"/>
            <a:ext cx="2192187" cy="2192187"/>
          </a:xfrm>
          <a:prstGeom prst="rect">
            <a:avLst/>
          </a:prstGeom>
        </p:spPr>
      </p:pic>
    </p:spTree>
    <p:extLst>
      <p:ext uri="{BB962C8B-B14F-4D97-AF65-F5344CB8AC3E}">
        <p14:creationId xmlns:p14="http://schemas.microsoft.com/office/powerpoint/2010/main" val="1905607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BUZZER</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25</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Placeholder 16" descr="Check icon">
            <a:extLst>
              <a:ext uri="{FF2B5EF4-FFF2-40B4-BE49-F238E27FC236}">
                <a16:creationId xmlns:a16="http://schemas.microsoft.com/office/drawing/2014/main" id="{2D4243C9-A816-4B55-A48B-97752A5250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520399" y="749129"/>
            <a:ext cx="576000" cy="576001"/>
          </a:xfrm>
          <a:prstGeom prst="rect">
            <a:avLst/>
          </a:prstGeom>
        </p:spPr>
      </p:pic>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6242158" y="749129"/>
            <a:ext cx="5110054" cy="3835596"/>
          </a:xfrm>
        </p:spPr>
        <p:txBody>
          <a:bodyPr>
            <a:normAutofit/>
          </a:bodyPr>
          <a:lstStyle/>
          <a:p>
            <a:pPr>
              <a:lnSpc>
                <a:spcPct val="110000"/>
              </a:lnSpc>
              <a:spcBef>
                <a:spcPts val="425"/>
              </a:spcBef>
            </a:pPr>
            <a:r>
              <a:rPr lang="en-US" sz="2400" b="1" dirty="0">
                <a:solidFill>
                  <a:schemeClr val="bg1"/>
                </a:solidFill>
                <a:latin typeface="+mj-lt"/>
              </a:rPr>
              <a:t>WORKING </a:t>
            </a:r>
          </a:p>
          <a:p>
            <a:pPr algn="just"/>
            <a:r>
              <a:rPr lang="en-US" sz="1800" dirty="0">
                <a:effectLst/>
                <a:latin typeface="Arial" panose="020B0604020202020204" pitchFamily="34" charset="0"/>
              </a:rPr>
              <a:t>When a small DC voltage is applied to the input pins, it is first converted to an oscillating signal using the combination of resistor and transistor. These oscillating signals are amplified using the inductor coil. When high voltage alternating signals are applied to the piezo ceramic disc, it causes mechanical expansion and contraction in radial direction. This causes the metal plate to bend in opposite direction.  When metal plate bends and shrinks in opposite direction continuously it produces sound waves in the air. </a:t>
            </a:r>
            <a:endParaRPr lang="en-US" sz="1800" i="1" dirty="0"/>
          </a:p>
        </p:txBody>
      </p:sp>
      <p:sp>
        <p:nvSpPr>
          <p:cNvPr id="14" name="TextBox 13">
            <a:extLst>
              <a:ext uri="{FF2B5EF4-FFF2-40B4-BE49-F238E27FC236}">
                <a16:creationId xmlns:a16="http://schemas.microsoft.com/office/drawing/2014/main" id="{959E529F-15A0-4CD0-A804-31B3201AD682}"/>
              </a:ext>
            </a:extLst>
          </p:cNvPr>
          <p:cNvSpPr txBox="1"/>
          <p:nvPr/>
        </p:nvSpPr>
        <p:spPr>
          <a:xfrm>
            <a:off x="6288864" y="4177247"/>
            <a:ext cx="4866313" cy="2462213"/>
          </a:xfrm>
          <a:prstGeom prst="rect">
            <a:avLst/>
          </a:prstGeom>
          <a:noFill/>
        </p:spPr>
        <p:txBody>
          <a:bodyPr wrap="square">
            <a:spAutoFit/>
          </a:bodyPr>
          <a:lstStyle/>
          <a:p>
            <a:r>
              <a:rPr lang="en-US" sz="2400" b="1" dirty="0">
                <a:solidFill>
                  <a:schemeClr val="bg1"/>
                </a:solidFill>
                <a:latin typeface="+mj-lt"/>
              </a:rPr>
              <a:t>SPECIFICATIONS: </a:t>
            </a:r>
            <a:endParaRPr lang="en-US" sz="2400" dirty="0"/>
          </a:p>
          <a:p>
            <a:pPr>
              <a:buFont typeface="Arial" panose="020B0604020202020204" pitchFamily="34" charset="0"/>
              <a:buChar char="•"/>
            </a:pPr>
            <a:r>
              <a:rPr lang="en-US" sz="1600" i="1" dirty="0">
                <a:solidFill>
                  <a:schemeClr val="tx2">
                    <a:lumMod val="10000"/>
                    <a:lumOff val="90000"/>
                  </a:schemeClr>
                </a:solidFill>
              </a:rPr>
              <a:t>Rated Voltage: 6V DC</a:t>
            </a:r>
          </a:p>
          <a:p>
            <a:pPr>
              <a:buFont typeface="Arial" panose="020B0604020202020204" pitchFamily="34" charset="0"/>
              <a:buChar char="•"/>
            </a:pPr>
            <a:r>
              <a:rPr lang="en-US" sz="1600" i="1" dirty="0">
                <a:solidFill>
                  <a:schemeClr val="tx2">
                    <a:lumMod val="10000"/>
                    <a:lumOff val="90000"/>
                  </a:schemeClr>
                </a:solidFill>
              </a:rPr>
              <a:t>Operating Voltage: 4-8V DC</a:t>
            </a:r>
          </a:p>
          <a:p>
            <a:pPr>
              <a:buFont typeface="Arial" panose="020B0604020202020204" pitchFamily="34" charset="0"/>
              <a:buChar char="•"/>
            </a:pPr>
            <a:r>
              <a:rPr lang="en-US" sz="1600" i="1" dirty="0">
                <a:solidFill>
                  <a:schemeClr val="tx2">
                    <a:lumMod val="10000"/>
                    <a:lumOff val="90000"/>
                  </a:schemeClr>
                </a:solidFill>
              </a:rPr>
              <a:t>Rated current: &lt;30mA</a:t>
            </a:r>
          </a:p>
          <a:p>
            <a:pPr>
              <a:buFont typeface="Arial" panose="020B0604020202020204" pitchFamily="34" charset="0"/>
              <a:buChar char="•"/>
            </a:pPr>
            <a:r>
              <a:rPr lang="en-US" sz="1600" i="1" dirty="0">
                <a:solidFill>
                  <a:schemeClr val="tx2">
                    <a:lumMod val="10000"/>
                    <a:lumOff val="90000"/>
                  </a:schemeClr>
                </a:solidFill>
              </a:rPr>
              <a:t>Sound Type: Continuous Beep</a:t>
            </a:r>
          </a:p>
          <a:p>
            <a:pPr>
              <a:buFont typeface="Arial" panose="020B0604020202020204" pitchFamily="34" charset="0"/>
              <a:buChar char="•"/>
            </a:pPr>
            <a:r>
              <a:rPr lang="en-US" sz="1600" i="1" dirty="0">
                <a:solidFill>
                  <a:schemeClr val="tx2">
                    <a:lumMod val="10000"/>
                    <a:lumOff val="90000"/>
                  </a:schemeClr>
                </a:solidFill>
              </a:rPr>
              <a:t>Resonant Frequency: ~2300 Hz </a:t>
            </a:r>
          </a:p>
          <a:p>
            <a:pPr>
              <a:buFont typeface="Arial" panose="020B0604020202020204" pitchFamily="34" charset="0"/>
              <a:buChar char="•"/>
            </a:pPr>
            <a:r>
              <a:rPr lang="en-US" sz="1600" i="1" dirty="0">
                <a:solidFill>
                  <a:schemeClr val="tx2">
                    <a:lumMod val="10000"/>
                    <a:lumOff val="90000"/>
                  </a:schemeClr>
                </a:solidFill>
              </a:rPr>
              <a:t>Small and neat sealed package</a:t>
            </a:r>
          </a:p>
          <a:p>
            <a:pPr>
              <a:buFont typeface="Arial" panose="020B0604020202020204" pitchFamily="34" charset="0"/>
              <a:buChar char="•"/>
            </a:pPr>
            <a:r>
              <a:rPr lang="en-US" sz="1600" i="1" dirty="0">
                <a:solidFill>
                  <a:schemeClr val="tx2">
                    <a:lumMod val="10000"/>
                    <a:lumOff val="90000"/>
                  </a:schemeClr>
                </a:solidFill>
              </a:rPr>
              <a:t>Breadboard and Perf board friendly</a:t>
            </a:r>
          </a:p>
          <a:p>
            <a:r>
              <a:rPr lang="en-US" i="1" dirty="0">
                <a:solidFill>
                  <a:schemeClr val="tx2">
                    <a:lumMod val="10000"/>
                    <a:lumOff val="90000"/>
                  </a:schemeClr>
                </a:solidFill>
              </a:rPr>
              <a:t> </a:t>
            </a:r>
          </a:p>
        </p:txBody>
      </p:sp>
      <p:pic>
        <p:nvPicPr>
          <p:cNvPr id="15" name="Picture Placeholder 16" descr="Check icon">
            <a:extLst>
              <a:ext uri="{FF2B5EF4-FFF2-40B4-BE49-F238E27FC236}">
                <a16:creationId xmlns:a16="http://schemas.microsoft.com/office/drawing/2014/main" id="{54DD2031-F329-4C43-87B2-B9AE515711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567105" y="4177247"/>
            <a:ext cx="576000" cy="576001"/>
          </a:xfrm>
          <a:prstGeom prst="rect">
            <a:avLst/>
          </a:prstGeom>
        </p:spPr>
      </p:pic>
      <p:pic>
        <p:nvPicPr>
          <p:cNvPr id="22" name="Picture 21">
            <a:extLst>
              <a:ext uri="{FF2B5EF4-FFF2-40B4-BE49-F238E27FC236}">
                <a16:creationId xmlns:a16="http://schemas.microsoft.com/office/drawing/2014/main" id="{2BF41282-FEC7-46F6-A541-54B26319B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11" y="2011098"/>
            <a:ext cx="4227092" cy="2465804"/>
          </a:xfrm>
          <a:prstGeom prst="rect">
            <a:avLst/>
          </a:prstGeom>
        </p:spPr>
      </p:pic>
      <p:pic>
        <p:nvPicPr>
          <p:cNvPr id="7" name="Picture 6">
            <a:extLst>
              <a:ext uri="{FF2B5EF4-FFF2-40B4-BE49-F238E27FC236}">
                <a16:creationId xmlns:a16="http://schemas.microsoft.com/office/drawing/2014/main" id="{EF93A3AE-4599-447D-ADB7-FC4E23101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937" y="4584725"/>
            <a:ext cx="2149332" cy="2213578"/>
          </a:xfrm>
          <a:prstGeom prst="rect">
            <a:avLst/>
          </a:prstGeom>
        </p:spPr>
      </p:pic>
    </p:spTree>
    <p:extLst>
      <p:ext uri="{BB962C8B-B14F-4D97-AF65-F5344CB8AC3E}">
        <p14:creationId xmlns:p14="http://schemas.microsoft.com/office/powerpoint/2010/main" val="63107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PUSH BUTTON SWITCH</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26</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1" y="2414726"/>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2">
            <a:extLst>
              <a:ext uri="{FF2B5EF4-FFF2-40B4-BE49-F238E27FC236}">
                <a16:creationId xmlns:a16="http://schemas.microsoft.com/office/drawing/2014/main" id="{E335F1D0-4919-40F0-B7E1-F881699D5562}"/>
              </a:ext>
            </a:extLst>
          </p:cNvPr>
          <p:cNvSpPr txBox="1">
            <a:spLocks/>
          </p:cNvSpPr>
          <p:nvPr/>
        </p:nvSpPr>
        <p:spPr bwMode="ltGray">
          <a:xfrm>
            <a:off x="6423719" y="891497"/>
            <a:ext cx="5389216" cy="1812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DEFINITION: </a:t>
            </a:r>
          </a:p>
          <a:p>
            <a:pPr marR="417195" algn="just">
              <a:lnSpc>
                <a:spcPct val="107100"/>
              </a:lnSpc>
              <a:spcBef>
                <a:spcPts val="0"/>
              </a:spcBef>
              <a:spcAft>
                <a:spcPts val="1000"/>
              </a:spcAft>
            </a:pPr>
            <a:r>
              <a:rPr lang="en-US" sz="1800" i="1" dirty="0"/>
              <a:t>Push buttons switch is small, sealed Mechanism that used to complete an electric circuit when you press on it</a:t>
            </a:r>
            <a:r>
              <a:rPr lang="en-US" sz="1800" i="1" dirty="0">
                <a:effectLst/>
              </a:rPr>
              <a:t>. </a:t>
            </a:r>
            <a:endParaRPr lang="en-US" sz="1500" i="1" spc="-15" dirty="0">
              <a:solidFill>
                <a:schemeClr val="bg2">
                  <a:lumMod val="20000"/>
                  <a:lumOff val="80000"/>
                </a:schemeClr>
              </a:solidFill>
              <a:cs typeface="Arial"/>
            </a:endParaRPr>
          </a:p>
        </p:txBody>
      </p:sp>
      <p:pic>
        <p:nvPicPr>
          <p:cNvPr id="17" name="Picture Placeholder 14" descr="Check icon">
            <a:extLst>
              <a:ext uri="{FF2B5EF4-FFF2-40B4-BE49-F238E27FC236}">
                <a16:creationId xmlns:a16="http://schemas.microsoft.com/office/drawing/2014/main" id="{EB62714C-BD43-4ED4-8F86-7958F9444F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9244" y="836163"/>
            <a:ext cx="576000" cy="576000"/>
          </a:xfrm>
          <a:prstGeom prst="rect">
            <a:avLst/>
          </a:prstGeom>
        </p:spPr>
      </p:pic>
      <p:pic>
        <p:nvPicPr>
          <p:cNvPr id="18" name="Picture Placeholder 16" descr="Check icon">
            <a:extLst>
              <a:ext uri="{FF2B5EF4-FFF2-40B4-BE49-F238E27FC236}">
                <a16:creationId xmlns:a16="http://schemas.microsoft.com/office/drawing/2014/main" id="{2D4243C9-A816-4B55-A48B-97752A5250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8482" y="2588484"/>
            <a:ext cx="576000" cy="576001"/>
          </a:xfrm>
          <a:prstGeom prst="rect">
            <a:avLst/>
          </a:prstGeom>
        </p:spPr>
      </p:pic>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6423720" y="2588484"/>
            <a:ext cx="5389215" cy="3835596"/>
          </a:xfrm>
        </p:spPr>
        <p:txBody>
          <a:bodyPr>
            <a:normAutofit lnSpcReduction="10000"/>
          </a:bodyPr>
          <a:lstStyle/>
          <a:p>
            <a:pPr>
              <a:lnSpc>
                <a:spcPct val="110000"/>
              </a:lnSpc>
              <a:spcBef>
                <a:spcPts val="425"/>
              </a:spcBef>
            </a:pPr>
            <a:r>
              <a:rPr lang="en-US" sz="2400" b="1" dirty="0">
                <a:solidFill>
                  <a:schemeClr val="bg1"/>
                </a:solidFill>
                <a:latin typeface="+mj-lt"/>
              </a:rPr>
              <a:t>CONSTRUCTION </a:t>
            </a:r>
          </a:p>
          <a:p>
            <a:pPr marL="285750" indent="-285750" algn="just">
              <a:buFont typeface="Arial" panose="020B0604020202020204" pitchFamily="34" charset="0"/>
              <a:buChar char="•"/>
            </a:pPr>
            <a:r>
              <a:rPr lang="en-US" sz="1800" dirty="0"/>
              <a:t>The push button has 4 main parts i.e. push button actuator, spring(plunger), movable contact, stationary contacts, terminals.</a:t>
            </a:r>
          </a:p>
          <a:p>
            <a:pPr marL="285750" indent="-285750" algn="just">
              <a:buFont typeface="Arial" panose="020B0604020202020204" pitchFamily="34" charset="0"/>
              <a:buChar char="•"/>
            </a:pPr>
            <a:r>
              <a:rPr lang="en-US" sz="1800" dirty="0"/>
              <a:t>The actuator is used to push in or push out </a:t>
            </a:r>
          </a:p>
          <a:p>
            <a:pPr marL="285750" indent="-285750" algn="just">
              <a:buFont typeface="Arial" panose="020B0604020202020204" pitchFamily="34" charset="0"/>
              <a:buChar char="•"/>
            </a:pPr>
            <a:r>
              <a:rPr lang="en-US" sz="1800" dirty="0"/>
              <a:t>Spring is used to store the mechanical energy, in push button switch it gives the springy effects</a:t>
            </a:r>
          </a:p>
          <a:p>
            <a:pPr marL="285750" indent="-285750" algn="just">
              <a:buFont typeface="Arial" panose="020B0604020202020204" pitchFamily="34" charset="0"/>
              <a:buChar char="•"/>
            </a:pPr>
            <a:r>
              <a:rPr lang="en-US" sz="1800" dirty="0"/>
              <a:t>A conductor used to make contact between 2 electrodes i.e. terminals of switch </a:t>
            </a:r>
          </a:p>
          <a:p>
            <a:pPr marL="285750" indent="-285750" algn="just">
              <a:buFont typeface="Arial" panose="020B0604020202020204" pitchFamily="34" charset="0"/>
              <a:buChar char="•"/>
            </a:pPr>
            <a:r>
              <a:rPr lang="en-US" sz="1800" dirty="0"/>
              <a:t>Whenever we push the actuator, using spring the movable contact make short to the 2 terminals</a:t>
            </a:r>
          </a:p>
        </p:txBody>
      </p:sp>
      <p:pic>
        <p:nvPicPr>
          <p:cNvPr id="5" name="Picture 4">
            <a:extLst>
              <a:ext uri="{FF2B5EF4-FFF2-40B4-BE49-F238E27FC236}">
                <a16:creationId xmlns:a16="http://schemas.microsoft.com/office/drawing/2014/main" id="{F99362A8-0D7F-43CB-B88B-4356AC9FA5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861" y="2388326"/>
            <a:ext cx="2096162" cy="2081348"/>
          </a:xfrm>
          <a:prstGeom prst="rect">
            <a:avLst/>
          </a:prstGeom>
        </p:spPr>
      </p:pic>
      <p:pic>
        <p:nvPicPr>
          <p:cNvPr id="7" name="Picture 6">
            <a:extLst>
              <a:ext uri="{FF2B5EF4-FFF2-40B4-BE49-F238E27FC236}">
                <a16:creationId xmlns:a16="http://schemas.microsoft.com/office/drawing/2014/main" id="{F72C7EA8-49FB-48EF-9C03-0B44873F722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19885" y="2208900"/>
            <a:ext cx="1635642" cy="2297382"/>
          </a:xfrm>
          <a:prstGeom prst="rect">
            <a:avLst/>
          </a:prstGeom>
        </p:spPr>
      </p:pic>
      <p:pic>
        <p:nvPicPr>
          <p:cNvPr id="6" name="Picture 5">
            <a:extLst>
              <a:ext uri="{FF2B5EF4-FFF2-40B4-BE49-F238E27FC236}">
                <a16:creationId xmlns:a16="http://schemas.microsoft.com/office/drawing/2014/main" id="{C9F60F7D-D9BB-4B6B-9B6A-D2B00C0055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8020" y="4469673"/>
            <a:ext cx="2447980" cy="2172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189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4FF-5A65-4EB7-9E60-C5608522C801}"/>
              </a:ext>
            </a:extLst>
          </p:cNvPr>
          <p:cNvSpPr>
            <a:spLocks noGrp="1"/>
          </p:cNvSpPr>
          <p:nvPr>
            <p:ph type="title"/>
          </p:nvPr>
        </p:nvSpPr>
        <p:spPr/>
        <p:txBody>
          <a:bodyPr/>
          <a:lstStyle/>
          <a:p>
            <a:r>
              <a:rPr lang="en-US" dirty="0"/>
              <a:t>PUSH BUTTON SWITCH</a:t>
            </a:r>
            <a:endParaRPr lang="en-IN" dirty="0"/>
          </a:p>
        </p:txBody>
      </p:sp>
      <p:sp>
        <p:nvSpPr>
          <p:cNvPr id="4" name="Slide Number Placeholder 3">
            <a:extLst>
              <a:ext uri="{FF2B5EF4-FFF2-40B4-BE49-F238E27FC236}">
                <a16:creationId xmlns:a16="http://schemas.microsoft.com/office/drawing/2014/main" id="{182C996E-597B-4AF1-9D9A-CCECD5AB8A38}"/>
              </a:ext>
            </a:extLst>
          </p:cNvPr>
          <p:cNvSpPr>
            <a:spLocks noGrp="1"/>
          </p:cNvSpPr>
          <p:nvPr>
            <p:ph type="sldNum" sz="quarter" idx="12"/>
          </p:nvPr>
        </p:nvSpPr>
        <p:spPr>
          <a:xfrm>
            <a:off x="11455819" y="6174902"/>
            <a:ext cx="357116" cy="365125"/>
          </a:xfrm>
        </p:spPr>
        <p:txBody>
          <a:bodyPr/>
          <a:lstStyle/>
          <a:p>
            <a:fld id="{82EE24B5-652C-4DB5-B7C3-B5BBEC1280B1}" type="slidenum">
              <a:rPr lang="en-US" noProof="0" smtClean="0"/>
              <a:pPr/>
              <a:t>27</a:t>
            </a:fld>
            <a:endParaRPr lang="en-US" noProof="0" dirty="0"/>
          </a:p>
        </p:txBody>
      </p:sp>
      <p:sp>
        <p:nvSpPr>
          <p:cNvPr id="11" name="object 13" descr="Beige rectangle">
            <a:extLst>
              <a:ext uri="{FF2B5EF4-FFF2-40B4-BE49-F238E27FC236}">
                <a16:creationId xmlns:a16="http://schemas.microsoft.com/office/drawing/2014/main" id="{9716DABB-8E68-4603-B216-912E4547E919}"/>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33" name="Rectangle 32">
            <a:extLst>
              <a:ext uri="{FF2B5EF4-FFF2-40B4-BE49-F238E27FC236}">
                <a16:creationId xmlns:a16="http://schemas.microsoft.com/office/drawing/2014/main" id="{5A1B8F14-CBE7-4C90-B0FC-FA56EE983DD7}"/>
              </a:ext>
            </a:extLst>
          </p:cNvPr>
          <p:cNvSpPr/>
          <p:nvPr/>
        </p:nvSpPr>
        <p:spPr>
          <a:xfrm>
            <a:off x="0" y="2325950"/>
            <a:ext cx="3790765" cy="355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Placeholder 16" descr="Check icon">
            <a:extLst>
              <a:ext uri="{FF2B5EF4-FFF2-40B4-BE49-F238E27FC236}">
                <a16:creationId xmlns:a16="http://schemas.microsoft.com/office/drawing/2014/main" id="{2D4243C9-A816-4B55-A48B-97752A5250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6236" y="673361"/>
            <a:ext cx="576000" cy="576001"/>
          </a:xfrm>
          <a:prstGeom prst="rect">
            <a:avLst/>
          </a:prstGeom>
        </p:spPr>
      </p:pic>
      <p:sp>
        <p:nvSpPr>
          <p:cNvPr id="19" name="Text Placeholder 10">
            <a:extLst>
              <a:ext uri="{FF2B5EF4-FFF2-40B4-BE49-F238E27FC236}">
                <a16:creationId xmlns:a16="http://schemas.microsoft.com/office/drawing/2014/main" id="{9B457EEC-5C32-49FE-82B9-8FDDC523D56A}"/>
              </a:ext>
            </a:extLst>
          </p:cNvPr>
          <p:cNvSpPr>
            <a:spLocks noGrp="1"/>
          </p:cNvSpPr>
          <p:nvPr>
            <p:ph type="body" sz="half" idx="23"/>
          </p:nvPr>
        </p:nvSpPr>
        <p:spPr bwMode="ltGray">
          <a:xfrm>
            <a:off x="6422236" y="673361"/>
            <a:ext cx="5033583" cy="3432562"/>
          </a:xfrm>
        </p:spPr>
        <p:txBody>
          <a:bodyPr>
            <a:normAutofit/>
          </a:bodyPr>
          <a:lstStyle/>
          <a:p>
            <a:pPr>
              <a:lnSpc>
                <a:spcPct val="110000"/>
              </a:lnSpc>
              <a:spcBef>
                <a:spcPts val="425"/>
              </a:spcBef>
            </a:pPr>
            <a:r>
              <a:rPr lang="en-US" sz="2400" b="1" dirty="0">
                <a:solidFill>
                  <a:schemeClr val="bg1"/>
                </a:solidFill>
                <a:latin typeface="+mj-lt"/>
              </a:rPr>
              <a:t>WORKING </a:t>
            </a:r>
          </a:p>
          <a:p>
            <a:pPr algn="just"/>
            <a:r>
              <a:rPr lang="en-US" sz="2000" dirty="0"/>
              <a:t>Push Buttons are normally-open tactile switches. Push buttons allow us to power the circuit or make any particular connection only when we press the button. Simply, it makes the circuit connected when pressed and breaks when released. These are the most common buttons which we see in our daily life electronic equipment’s. </a:t>
            </a:r>
            <a:endParaRPr lang="en-US" sz="1800" dirty="0"/>
          </a:p>
        </p:txBody>
      </p:sp>
      <p:pic>
        <p:nvPicPr>
          <p:cNvPr id="5" name="Picture 4">
            <a:extLst>
              <a:ext uri="{FF2B5EF4-FFF2-40B4-BE49-F238E27FC236}">
                <a16:creationId xmlns:a16="http://schemas.microsoft.com/office/drawing/2014/main" id="{F99362A8-0D7F-43CB-B88B-4356AC9FA510}"/>
              </a:ext>
            </a:extLst>
          </p:cNvPr>
          <p:cNvPicPr>
            <a:picLocks noChangeAspect="1"/>
          </p:cNvPicPr>
          <p:nvPr/>
        </p:nvPicPr>
        <p:blipFill rotWithShape="1">
          <a:blip r:embed="rId3">
            <a:extLst>
              <a:ext uri="{28A0092B-C50C-407E-A947-70E740481C1C}">
                <a14:useLocalDpi xmlns:a14="http://schemas.microsoft.com/office/drawing/2010/main" val="0"/>
              </a:ext>
            </a:extLst>
          </a:blip>
          <a:srcRect r="50373"/>
          <a:stretch/>
        </p:blipFill>
        <p:spPr>
          <a:xfrm>
            <a:off x="1269506" y="2433216"/>
            <a:ext cx="2906253" cy="1466907"/>
          </a:xfrm>
          <a:prstGeom prst="rect">
            <a:avLst/>
          </a:prstGeom>
        </p:spPr>
      </p:pic>
      <p:pic>
        <p:nvPicPr>
          <p:cNvPr id="6" name="Picture 5">
            <a:extLst>
              <a:ext uri="{FF2B5EF4-FFF2-40B4-BE49-F238E27FC236}">
                <a16:creationId xmlns:a16="http://schemas.microsoft.com/office/drawing/2014/main" id="{1B43A792-86C0-4DD3-BFD1-55F040C64C63}"/>
              </a:ext>
            </a:extLst>
          </p:cNvPr>
          <p:cNvPicPr>
            <a:picLocks noChangeAspect="1"/>
          </p:cNvPicPr>
          <p:nvPr/>
        </p:nvPicPr>
        <p:blipFill rotWithShape="1">
          <a:blip r:embed="rId3">
            <a:extLst>
              <a:ext uri="{28A0092B-C50C-407E-A947-70E740481C1C}">
                <a14:useLocalDpi xmlns:a14="http://schemas.microsoft.com/office/drawing/2010/main" val="0"/>
              </a:ext>
            </a:extLst>
          </a:blip>
          <a:srcRect l="49147"/>
          <a:stretch/>
        </p:blipFill>
        <p:spPr>
          <a:xfrm>
            <a:off x="1352779" y="4276171"/>
            <a:ext cx="2906253" cy="1609725"/>
          </a:xfrm>
          <a:prstGeom prst="rect">
            <a:avLst/>
          </a:prstGeom>
        </p:spPr>
      </p:pic>
      <p:sp>
        <p:nvSpPr>
          <p:cNvPr id="14" name="TextBox 13">
            <a:extLst>
              <a:ext uri="{FF2B5EF4-FFF2-40B4-BE49-F238E27FC236}">
                <a16:creationId xmlns:a16="http://schemas.microsoft.com/office/drawing/2014/main" id="{AE054428-B140-4DE7-8151-82BF2C4AEF5A}"/>
              </a:ext>
            </a:extLst>
          </p:cNvPr>
          <p:cNvSpPr txBox="1"/>
          <p:nvPr/>
        </p:nvSpPr>
        <p:spPr>
          <a:xfrm>
            <a:off x="6422236" y="4049140"/>
            <a:ext cx="4918755" cy="2308324"/>
          </a:xfrm>
          <a:prstGeom prst="rect">
            <a:avLst/>
          </a:prstGeom>
          <a:noFill/>
        </p:spPr>
        <p:txBody>
          <a:bodyPr wrap="square">
            <a:spAutoFit/>
          </a:bodyPr>
          <a:lstStyle/>
          <a:p>
            <a:r>
              <a:rPr lang="en-US" sz="1800" b="1" dirty="0">
                <a:solidFill>
                  <a:schemeClr val="bg1"/>
                </a:solidFill>
                <a:latin typeface="+mj-lt"/>
              </a:rPr>
              <a:t>SPECIFICATIONS: </a:t>
            </a:r>
            <a:endParaRPr lang="en-IN" dirty="0"/>
          </a:p>
          <a:p>
            <a:pPr>
              <a:buFont typeface="Arial" panose="020B0604020202020204" pitchFamily="34" charset="0"/>
              <a:buChar char="•"/>
            </a:pPr>
            <a:r>
              <a:rPr lang="en-IN" dirty="0">
                <a:solidFill>
                  <a:schemeClr val="tx2">
                    <a:lumMod val="10000"/>
                    <a:lumOff val="90000"/>
                  </a:schemeClr>
                </a:solidFill>
              </a:rPr>
              <a:t>Mode of Operation: Tactile feedback</a:t>
            </a:r>
          </a:p>
          <a:p>
            <a:pPr>
              <a:buFont typeface="Arial" panose="020B0604020202020204" pitchFamily="34" charset="0"/>
              <a:buChar char="•"/>
            </a:pPr>
            <a:r>
              <a:rPr lang="en-IN" dirty="0">
                <a:solidFill>
                  <a:schemeClr val="tx2">
                    <a:lumMod val="10000"/>
                    <a:lumOff val="90000"/>
                  </a:schemeClr>
                </a:solidFill>
              </a:rPr>
              <a:t>Power Rating: MAX 50mA 24V DC</a:t>
            </a:r>
          </a:p>
          <a:p>
            <a:pPr>
              <a:buFont typeface="Arial" panose="020B0604020202020204" pitchFamily="34" charset="0"/>
              <a:buChar char="•"/>
            </a:pPr>
            <a:r>
              <a:rPr lang="en-IN" dirty="0">
                <a:solidFill>
                  <a:schemeClr val="tx2">
                    <a:lumMod val="10000"/>
                    <a:lumOff val="90000"/>
                  </a:schemeClr>
                </a:solidFill>
              </a:rPr>
              <a:t>Insulation Resistance: 100Mohm at 100v</a:t>
            </a:r>
          </a:p>
          <a:p>
            <a:pPr>
              <a:buFont typeface="Arial" panose="020B0604020202020204" pitchFamily="34" charset="0"/>
              <a:buChar char="•"/>
            </a:pPr>
            <a:r>
              <a:rPr lang="en-IN" dirty="0">
                <a:solidFill>
                  <a:schemeClr val="tx2">
                    <a:lumMod val="10000"/>
                    <a:lumOff val="90000"/>
                  </a:schemeClr>
                </a:solidFill>
              </a:rPr>
              <a:t>Operating Force: 2.55±0.69 N</a:t>
            </a:r>
          </a:p>
          <a:p>
            <a:pPr>
              <a:buFont typeface="Arial" panose="020B0604020202020204" pitchFamily="34" charset="0"/>
              <a:buChar char="•"/>
            </a:pPr>
            <a:r>
              <a:rPr lang="en-IN" dirty="0">
                <a:solidFill>
                  <a:schemeClr val="tx2">
                    <a:lumMod val="10000"/>
                    <a:lumOff val="90000"/>
                  </a:schemeClr>
                </a:solidFill>
              </a:rPr>
              <a:t>Contact Resistance: MAX 100mOhm</a:t>
            </a:r>
          </a:p>
          <a:p>
            <a:pPr>
              <a:buFont typeface="Arial" panose="020B0604020202020204" pitchFamily="34" charset="0"/>
              <a:buChar char="•"/>
            </a:pPr>
            <a:r>
              <a:rPr lang="en-IN" dirty="0">
                <a:solidFill>
                  <a:schemeClr val="tx2">
                    <a:lumMod val="10000"/>
                    <a:lumOff val="90000"/>
                  </a:schemeClr>
                </a:solidFill>
              </a:rPr>
              <a:t>Operating Temperature Range: -20 to +70 ℃</a:t>
            </a:r>
          </a:p>
          <a:p>
            <a:pPr>
              <a:buFont typeface="Arial" panose="020B0604020202020204" pitchFamily="34" charset="0"/>
              <a:buChar char="•"/>
            </a:pPr>
            <a:r>
              <a:rPr lang="en-IN" dirty="0">
                <a:solidFill>
                  <a:schemeClr val="tx2">
                    <a:lumMod val="10000"/>
                    <a:lumOff val="90000"/>
                  </a:schemeClr>
                </a:solidFill>
              </a:rPr>
              <a:t>Storage Temperature Range: -20 to +70 ℃</a:t>
            </a:r>
          </a:p>
        </p:txBody>
      </p:sp>
      <p:pic>
        <p:nvPicPr>
          <p:cNvPr id="15" name="Picture Placeholder 16" descr="Check icon">
            <a:extLst>
              <a:ext uri="{FF2B5EF4-FFF2-40B4-BE49-F238E27FC236}">
                <a16:creationId xmlns:a16="http://schemas.microsoft.com/office/drawing/2014/main" id="{099FC8AF-3F1F-4C99-92A8-BC01BDC591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5846236" y="4039739"/>
            <a:ext cx="576000" cy="576001"/>
          </a:xfrm>
          <a:prstGeom prst="rect">
            <a:avLst/>
          </a:prstGeom>
        </p:spPr>
      </p:pic>
    </p:spTree>
    <p:extLst>
      <p:ext uri="{BB962C8B-B14F-4D97-AF65-F5344CB8AC3E}">
        <p14:creationId xmlns:p14="http://schemas.microsoft.com/office/powerpoint/2010/main" val="2941198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SOFTWARE COMPONENTS: </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pPr/>
              <a:t>28</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487261733"/>
              </p:ext>
            </p:extLst>
          </p:nvPr>
        </p:nvGraphicFramePr>
        <p:xfrm>
          <a:off x="3198921" y="3678622"/>
          <a:ext cx="5794158" cy="1709040"/>
        </p:xfrm>
        <a:graphic>
          <a:graphicData uri="http://schemas.openxmlformats.org/drawingml/2006/table">
            <a:tbl>
              <a:tblPr firstRow="1" bandRow="1">
                <a:tableStyleId>{5C22544A-7EE6-4342-B048-85BDC9FD1C3A}</a:tableStyleId>
              </a:tblPr>
              <a:tblGrid>
                <a:gridCol w="2897079">
                  <a:extLst>
                    <a:ext uri="{9D8B030D-6E8A-4147-A177-3AD203B41FA5}">
                      <a16:colId xmlns:a16="http://schemas.microsoft.com/office/drawing/2014/main" val="3572385518"/>
                    </a:ext>
                  </a:extLst>
                </a:gridCol>
                <a:gridCol w="2897079">
                  <a:extLst>
                    <a:ext uri="{9D8B030D-6E8A-4147-A177-3AD203B41FA5}">
                      <a16:colId xmlns:a16="http://schemas.microsoft.com/office/drawing/2014/main" val="1440817424"/>
                    </a:ext>
                  </a:extLst>
                </a:gridCol>
              </a:tblGrid>
              <a:tr h="370840">
                <a:tc>
                  <a:txBody>
                    <a:bodyPr/>
                    <a:lstStyle/>
                    <a:p>
                      <a:pPr algn="ctr"/>
                      <a:r>
                        <a:rPr lang="en-US" sz="2800" b="1" dirty="0">
                          <a:solidFill>
                            <a:schemeClr val="accent1"/>
                          </a:solidFill>
                          <a:latin typeface="+mj-lt"/>
                        </a:rPr>
                        <a:t>ARDUINO</a:t>
                      </a:r>
                    </a:p>
                    <a:p>
                      <a:pPr algn="ctr"/>
                      <a:r>
                        <a:rPr lang="en-US" sz="1200" b="1" dirty="0">
                          <a:solidFill>
                            <a:schemeClr val="accent1"/>
                          </a:solidFill>
                          <a:latin typeface="+mj-lt"/>
                        </a:rPr>
                        <a:t>(IDE)</a:t>
                      </a:r>
                      <a:endParaRPr lang="en-US" sz="2800" b="1" dirty="0">
                        <a:solidFill>
                          <a:schemeClr val="accent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C00000"/>
                    </a:solidFill>
                  </a:tcPr>
                </a:tc>
                <a:tc>
                  <a:txBody>
                    <a:bodyPr/>
                    <a:lstStyle/>
                    <a:p>
                      <a:pPr algn="ctr"/>
                      <a:r>
                        <a:rPr lang="en-US" sz="2800" b="1" dirty="0">
                          <a:solidFill>
                            <a:schemeClr val="accent1"/>
                          </a:solidFill>
                          <a:latin typeface="+mj-lt"/>
                        </a:rPr>
                        <a:t>UBIDOTS</a:t>
                      </a:r>
                    </a:p>
                    <a:p>
                      <a:pPr algn="ctr"/>
                      <a:r>
                        <a:rPr lang="en-US" sz="1200" b="1" dirty="0">
                          <a:solidFill>
                            <a:schemeClr val="accent1"/>
                          </a:solidFill>
                          <a:latin typeface="+mj-lt"/>
                        </a:rPr>
                        <a:t>(WEBSITE)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C00000"/>
                    </a:solidFill>
                  </a:tcPr>
                </a:tc>
                <a:extLst>
                  <a:ext uri="{0D108BD9-81ED-4DB2-BD59-A6C34878D82A}">
                    <a16:rowId xmlns:a16="http://schemas.microsoft.com/office/drawing/2014/main" val="1888120738"/>
                  </a:ext>
                </a:extLst>
              </a:tr>
              <a:tr h="100800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To write and dump the arduino sketch to arduino board</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To </a:t>
                      </a:r>
                      <a:r>
                        <a:rPr kumimoji="0" lang="en-US" sz="1800" b="0" i="1" u="none" strike="noStrike" kern="1200" cap="none" spc="-25" normalizeH="0" baseline="0" noProof="0" dirty="0">
                          <a:ln>
                            <a:noFill/>
                          </a:ln>
                          <a:solidFill>
                            <a:srgbClr val="64B2C1">
                              <a:lumMod val="20000"/>
                              <a:lumOff val="80000"/>
                            </a:srgbClr>
                          </a:solidFill>
                          <a:effectLst/>
                          <a:uLnTx/>
                          <a:uFillTx/>
                          <a:latin typeface="+mn-lt"/>
                          <a:ea typeface="+mn-ea"/>
                          <a:cs typeface="Arial"/>
                        </a:rPr>
                        <a:t>Display the accurate </a:t>
                      </a: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readings on website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a:cxnSpLocks/>
          </p:cNvCxnSpPr>
          <p:nvPr/>
        </p:nvCxnSpPr>
        <p:spPr>
          <a:xfrm>
            <a:off x="6096000" y="3282622"/>
            <a:ext cx="0" cy="39600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4583907" y="2634922"/>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2400" dirty="0">
                <a:solidFill>
                  <a:schemeClr val="tx2"/>
                </a:solidFill>
                <a:latin typeface="+mj-lt"/>
              </a:rPr>
              <a:t>SOFTWARE TOOLS</a:t>
            </a:r>
          </a:p>
        </p:txBody>
      </p:sp>
    </p:spTree>
    <p:extLst>
      <p:ext uri="{BB962C8B-B14F-4D97-AF65-F5344CB8AC3E}">
        <p14:creationId xmlns:p14="http://schemas.microsoft.com/office/powerpoint/2010/main" val="409321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775FA03-C46F-4D28-B434-818F13C0996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71348" y="3160451"/>
            <a:ext cx="9049304" cy="3697550"/>
          </a:xfrm>
        </p:spPr>
      </p:pic>
      <p:sp>
        <p:nvSpPr>
          <p:cNvPr id="3" name="Slide Number Placeholder 2">
            <a:extLst>
              <a:ext uri="{FF2B5EF4-FFF2-40B4-BE49-F238E27FC236}">
                <a16:creationId xmlns:a16="http://schemas.microsoft.com/office/drawing/2014/main" id="{7CD58EB2-4433-4C9F-95E0-05D070E26AA4}"/>
              </a:ext>
            </a:extLst>
          </p:cNvPr>
          <p:cNvSpPr>
            <a:spLocks noGrp="1"/>
          </p:cNvSpPr>
          <p:nvPr>
            <p:ph type="sldNum" sz="quarter" idx="12"/>
          </p:nvPr>
        </p:nvSpPr>
        <p:spPr/>
        <p:txBody>
          <a:bodyPr/>
          <a:lstStyle/>
          <a:p>
            <a:fld id="{82EE24B5-652C-4DB5-B7C3-B5BBEC1280B1}" type="slidenum">
              <a:rPr lang="en-US" noProof="0" smtClean="0"/>
              <a:pPr/>
              <a:t>29</a:t>
            </a:fld>
            <a:endParaRPr lang="en-US" noProof="0" dirty="0"/>
          </a:p>
        </p:txBody>
      </p:sp>
      <p:sp>
        <p:nvSpPr>
          <p:cNvPr id="10" name="Title 1">
            <a:extLst>
              <a:ext uri="{FF2B5EF4-FFF2-40B4-BE49-F238E27FC236}">
                <a16:creationId xmlns:a16="http://schemas.microsoft.com/office/drawing/2014/main" id="{3D4572F6-7961-4C92-ABAD-029F3524B997}"/>
              </a:ext>
            </a:extLst>
          </p:cNvPr>
          <p:cNvSpPr>
            <a:spLocks noGrp="1"/>
          </p:cNvSpPr>
          <p:nvPr>
            <p:ph type="title"/>
          </p:nvPr>
        </p:nvSpPr>
        <p:spPr>
          <a:xfrm>
            <a:off x="456335" y="2129742"/>
            <a:ext cx="10515600" cy="918375"/>
          </a:xfrm>
        </p:spPr>
        <p:txBody>
          <a:bodyPr/>
          <a:lstStyle/>
          <a:p>
            <a:pPr algn="just"/>
            <a:r>
              <a:rPr lang="en-IN" sz="2800" dirty="0">
                <a:solidFill>
                  <a:schemeClr val="bg1"/>
                </a:solidFill>
                <a:latin typeface="Agency FB" panose="020B0503020202020204" pitchFamily="34" charset="0"/>
              </a:rPr>
              <a:t> Primarily we have to DOWNLOAD ARDUINO IDE from the official site </a:t>
            </a:r>
            <a:endParaRPr lang="en-IN" dirty="0">
              <a:solidFill>
                <a:schemeClr val="bg1"/>
              </a:solidFill>
              <a:latin typeface="Agency FB" panose="020B0503020202020204" pitchFamily="34" charset="0"/>
            </a:endParaRPr>
          </a:p>
        </p:txBody>
      </p:sp>
      <p:sp>
        <p:nvSpPr>
          <p:cNvPr id="11" name="Text Placeholder 2">
            <a:extLst>
              <a:ext uri="{FF2B5EF4-FFF2-40B4-BE49-F238E27FC236}">
                <a16:creationId xmlns:a16="http://schemas.microsoft.com/office/drawing/2014/main" id="{19C7A6C6-7036-45FD-84C7-48FCC7E8DA09}"/>
              </a:ext>
            </a:extLst>
          </p:cNvPr>
          <p:cNvSpPr>
            <a:spLocks noGrp="1"/>
          </p:cNvSpPr>
          <p:nvPr>
            <p:ph sz="half" idx="2"/>
          </p:nvPr>
        </p:nvSpPr>
        <p:spPr>
          <a:xfrm>
            <a:off x="456335" y="3601564"/>
            <a:ext cx="5157787" cy="2755900"/>
          </a:xfrm>
          <a:solidFill>
            <a:schemeClr val="bg1">
              <a:alpha val="78000"/>
            </a:schemeClr>
          </a:solidFill>
        </p:spPr>
        <p:txBody>
          <a:bodyPr>
            <a:normAutofit/>
          </a:bodyPr>
          <a:lstStyle/>
          <a:p>
            <a:pPr algn="just"/>
            <a:r>
              <a:rPr lang="en-US" sz="2000" dirty="0">
                <a:solidFill>
                  <a:srgbClr val="002060"/>
                </a:solidFill>
                <a:latin typeface="Open Sans" panose="020B0606030504020204" pitchFamily="34" charset="0"/>
              </a:rPr>
              <a:t>The open-source Arduino Software (IDE) makes it easy to write code and upload it to the board. This software can be used with any Arduino board.</a:t>
            </a:r>
            <a:endParaRPr lang="en-IN" sz="2000" dirty="0">
              <a:solidFill>
                <a:srgbClr val="002060"/>
              </a:solidFill>
            </a:endParaRPr>
          </a:p>
        </p:txBody>
      </p:sp>
      <p:pic>
        <p:nvPicPr>
          <p:cNvPr id="16" name="Content Placeholder 15">
            <a:extLst>
              <a:ext uri="{FF2B5EF4-FFF2-40B4-BE49-F238E27FC236}">
                <a16:creationId xmlns:a16="http://schemas.microsoft.com/office/drawing/2014/main" id="{486121AA-EE1A-45E0-8BAA-6271D70CF28C}"/>
              </a:ext>
            </a:extLst>
          </p:cNvPr>
          <p:cNvPicPr>
            <a:picLocks noGrp="1" noChangeAspect="1"/>
          </p:cNvPicPr>
          <p:nvPr>
            <p:ph sz="quarter" idx="4"/>
          </p:nvPr>
        </p:nvPicPr>
        <p:blipFill>
          <a:blip r:embed="rId3"/>
          <a:stretch>
            <a:fillRect/>
          </a:stretch>
        </p:blipFill>
        <p:spPr>
          <a:xfrm>
            <a:off x="6844881" y="3429000"/>
            <a:ext cx="3891517" cy="3222472"/>
          </a:xfrm>
          <a:prstGeom prst="rect">
            <a:avLst/>
          </a:prstGeom>
        </p:spPr>
      </p:pic>
      <p:sp>
        <p:nvSpPr>
          <p:cNvPr id="17" name="Rectangle 16">
            <a:extLst>
              <a:ext uri="{FF2B5EF4-FFF2-40B4-BE49-F238E27FC236}">
                <a16:creationId xmlns:a16="http://schemas.microsoft.com/office/drawing/2014/main" id="{DE68CFA5-27B6-40F5-B286-CBDDA4464027}"/>
              </a:ext>
            </a:extLst>
          </p:cNvPr>
          <p:cNvSpPr/>
          <p:nvPr/>
        </p:nvSpPr>
        <p:spPr>
          <a:xfrm>
            <a:off x="3679312" y="679420"/>
            <a:ext cx="4833375" cy="923330"/>
          </a:xfrm>
          <a:prstGeom prst="rect">
            <a:avLst/>
          </a:prstGeom>
          <a:noFill/>
          <a:effectLst>
            <a:outerShdw blurRad="101600" dist="101600" dir="18900000" algn="bl" rotWithShape="0">
              <a:prstClr val="black">
                <a:alpha val="60000"/>
              </a:prstClr>
            </a:outerShdw>
          </a:effectLst>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solidFill>
                  <a:schemeClr val="accent4"/>
                </a:solidFill>
              </a:rPr>
              <a:t>ARDUINO IDE</a:t>
            </a:r>
          </a:p>
        </p:txBody>
      </p:sp>
    </p:spTree>
    <p:extLst>
      <p:ext uri="{BB962C8B-B14F-4D97-AF65-F5344CB8AC3E}">
        <p14:creationId xmlns:p14="http://schemas.microsoft.com/office/powerpoint/2010/main" val="191188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20DDF83-574A-4605-9245-1E690BBF92CC}"/>
              </a:ext>
            </a:extLst>
          </p:cNvPr>
          <p:cNvSpPr>
            <a:spLocks noGrp="1"/>
          </p:cNvSpPr>
          <p:nvPr>
            <p:ph type="title"/>
          </p:nvPr>
        </p:nvSpPr>
        <p:spPr>
          <a:xfrm>
            <a:off x="838200" y="212725"/>
            <a:ext cx="10515600" cy="1077595"/>
          </a:xfrm>
        </p:spPr>
        <p:txBody>
          <a:bodyPr>
            <a:normAutofit/>
          </a:bodyPr>
          <a:lstStyle/>
          <a:p>
            <a:pPr algn="ctr"/>
            <a:r>
              <a:rPr lang="en-US" sz="3600" dirty="0"/>
              <a:t>BLOCK DIAGRAM</a:t>
            </a:r>
            <a:endParaRPr lang="en-IN" sz="3600" dirty="0"/>
          </a:p>
        </p:txBody>
      </p:sp>
      <p:pic>
        <p:nvPicPr>
          <p:cNvPr id="20" name="Content Placeholder 19">
            <a:extLst>
              <a:ext uri="{FF2B5EF4-FFF2-40B4-BE49-F238E27FC236}">
                <a16:creationId xmlns:a16="http://schemas.microsoft.com/office/drawing/2014/main" id="{C9ABB24E-F450-41E9-82F2-A0467B47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1184" y="1290320"/>
            <a:ext cx="8469632" cy="5610798"/>
          </a:xfrm>
        </p:spPr>
      </p:pic>
      <p:sp>
        <p:nvSpPr>
          <p:cNvPr id="5" name="Slide Number Placeholder 4">
            <a:extLst>
              <a:ext uri="{FF2B5EF4-FFF2-40B4-BE49-F238E27FC236}">
                <a16:creationId xmlns:a16="http://schemas.microsoft.com/office/drawing/2014/main" id="{6FCD2717-E438-4D3C-AE0F-8D102E4D8212}"/>
              </a:ext>
            </a:extLst>
          </p:cNvPr>
          <p:cNvSpPr>
            <a:spLocks noGrp="1"/>
          </p:cNvSpPr>
          <p:nvPr>
            <p:ph type="sldNum" sz="quarter" idx="12"/>
          </p:nvPr>
        </p:nvSpPr>
        <p:spPr/>
        <p:txBody>
          <a:bodyPr/>
          <a:lstStyle/>
          <a:p>
            <a:fld id="{82EE24B5-652C-4DB5-B7C3-B5BBEC1280B1}" type="slidenum">
              <a:rPr lang="en-US" noProof="0" smtClean="0"/>
              <a:pPr/>
              <a:t>3</a:t>
            </a:fld>
            <a:endParaRPr lang="en-US" noProof="0" dirty="0"/>
          </a:p>
        </p:txBody>
      </p:sp>
    </p:spTree>
    <p:extLst>
      <p:ext uri="{BB962C8B-B14F-4D97-AF65-F5344CB8AC3E}">
        <p14:creationId xmlns:p14="http://schemas.microsoft.com/office/powerpoint/2010/main" val="2309355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636ED5D-0646-42E0-9D86-0CF5170BC4DE}"/>
              </a:ext>
            </a:extLst>
          </p:cNvPr>
          <p:cNvSpPr>
            <a:spLocks noGrp="1"/>
          </p:cNvSpPr>
          <p:nvPr>
            <p:ph type="title"/>
          </p:nvPr>
        </p:nvSpPr>
        <p:spPr>
          <a:xfrm>
            <a:off x="946320" y="577048"/>
            <a:ext cx="4318138" cy="761260"/>
          </a:xfrm>
        </p:spPr>
        <p:txBody>
          <a:bodyPr>
            <a:normAutofit/>
          </a:bodyPr>
          <a:lstStyle/>
          <a:p>
            <a:r>
              <a:rPr lang="en-US" dirty="0"/>
              <a:t>UBIDOTS WEBSITE</a:t>
            </a:r>
            <a:endParaRPr lang="en-IN" dirty="0"/>
          </a:p>
        </p:txBody>
      </p:sp>
      <p:pic>
        <p:nvPicPr>
          <p:cNvPr id="15" name="Picture Placeholder 14">
            <a:extLst>
              <a:ext uri="{FF2B5EF4-FFF2-40B4-BE49-F238E27FC236}">
                <a16:creationId xmlns:a16="http://schemas.microsoft.com/office/drawing/2014/main" id="{8065E7B0-8DEE-4E88-87D7-A9A2C56BD02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r="885"/>
          <a:stretch/>
        </p:blipFill>
        <p:spPr>
          <a:xfrm>
            <a:off x="5458661" y="1948649"/>
            <a:ext cx="5842613" cy="3315809"/>
          </a:xfrm>
          <a:prstGeom prst="rect">
            <a:avLst/>
          </a:prstGeom>
          <a:ln>
            <a:noFill/>
          </a:ln>
          <a:effectLst>
            <a:outerShdw blurRad="292100" dist="139700" dir="2700000" algn="tl" rotWithShape="0">
              <a:srgbClr val="333333">
                <a:alpha val="65000"/>
              </a:srgbClr>
            </a:outerShdw>
          </a:effectLst>
        </p:spPr>
      </p:pic>
      <p:sp>
        <p:nvSpPr>
          <p:cNvPr id="13" name="Text Placeholder 12">
            <a:extLst>
              <a:ext uri="{FF2B5EF4-FFF2-40B4-BE49-F238E27FC236}">
                <a16:creationId xmlns:a16="http://schemas.microsoft.com/office/drawing/2014/main" id="{A6D81836-AC6F-4837-9EB8-0E46E4E8D1D7}"/>
              </a:ext>
            </a:extLst>
          </p:cNvPr>
          <p:cNvSpPr>
            <a:spLocks noGrp="1"/>
          </p:cNvSpPr>
          <p:nvPr>
            <p:ph type="body" sz="half" idx="2"/>
          </p:nvPr>
        </p:nvSpPr>
        <p:spPr>
          <a:xfrm>
            <a:off x="403526" y="2183337"/>
            <a:ext cx="4656746" cy="3429143"/>
          </a:xfrm>
        </p:spPr>
        <p:txBody>
          <a:bodyPr>
            <a:normAutofit/>
          </a:bodyPr>
          <a:lstStyle/>
          <a:p>
            <a:pPr algn="just"/>
            <a:r>
              <a:rPr lang="en-US" sz="1400" dirty="0"/>
              <a:t>Ubidots allows you to aggregate, visualize and analyze live data streams in the cloud.</a:t>
            </a:r>
          </a:p>
          <a:p>
            <a:pPr algn="just"/>
            <a:r>
              <a:rPr lang="en-US" sz="1400" dirty="0"/>
              <a:t>Some of the key capabilities of ubidots include the ability to:</a:t>
            </a:r>
          </a:p>
          <a:p>
            <a:pPr algn="just">
              <a:buFont typeface="Arial" panose="020B0604020202020204" pitchFamily="34" charset="0"/>
              <a:buChar char="•"/>
            </a:pPr>
            <a:r>
              <a:rPr lang="en-US" sz="1400" dirty="0"/>
              <a:t> Easily configure devices to send data to ubidots using popular IoT protocols.</a:t>
            </a:r>
          </a:p>
          <a:p>
            <a:pPr algn="just">
              <a:buFont typeface="Arial" panose="020B0604020202020204" pitchFamily="34" charset="0"/>
              <a:buChar char="•"/>
            </a:pPr>
            <a:r>
              <a:rPr lang="en-US" sz="1400" dirty="0"/>
              <a:t> Visualize your sensor data in real-time.</a:t>
            </a:r>
          </a:p>
          <a:p>
            <a:pPr algn="just">
              <a:buFont typeface="Arial" panose="020B0604020202020204" pitchFamily="34" charset="0"/>
              <a:buChar char="•"/>
            </a:pPr>
            <a:r>
              <a:rPr lang="en-US" sz="1400" dirty="0"/>
              <a:t> Aggregate data on-demand from third-party sources.</a:t>
            </a:r>
          </a:p>
          <a:p>
            <a:pPr algn="just">
              <a:buFont typeface="Arial" panose="020B0604020202020204" pitchFamily="34" charset="0"/>
              <a:buChar char="•"/>
            </a:pPr>
            <a:r>
              <a:rPr lang="en-US" sz="1400" dirty="0"/>
              <a:t>Run your IoT analytics automatically based on schedules or events.</a:t>
            </a:r>
          </a:p>
          <a:p>
            <a:pPr algn="just">
              <a:buFont typeface="Arial" panose="020B0604020202020204" pitchFamily="34" charset="0"/>
              <a:buChar char="•"/>
            </a:pPr>
            <a:r>
              <a:rPr lang="en-US" sz="1400" dirty="0"/>
              <a:t> Prototype and build IoT systems without setting up servers or developing web software.</a:t>
            </a:r>
          </a:p>
          <a:p>
            <a:pPr algn="just"/>
            <a:endParaRPr lang="en-IN" sz="1400" dirty="0"/>
          </a:p>
        </p:txBody>
      </p:sp>
      <p:sp>
        <p:nvSpPr>
          <p:cNvPr id="8" name="Slide Number Placeholder 7">
            <a:extLst>
              <a:ext uri="{FF2B5EF4-FFF2-40B4-BE49-F238E27FC236}">
                <a16:creationId xmlns:a16="http://schemas.microsoft.com/office/drawing/2014/main" id="{DE9B7955-9B10-4F22-80B0-D558D907A7D8}"/>
              </a:ext>
            </a:extLst>
          </p:cNvPr>
          <p:cNvSpPr>
            <a:spLocks noGrp="1"/>
          </p:cNvSpPr>
          <p:nvPr>
            <p:ph type="sldNum" sz="quarter" idx="12"/>
          </p:nvPr>
        </p:nvSpPr>
        <p:spPr/>
        <p:txBody>
          <a:bodyPr/>
          <a:lstStyle/>
          <a:p>
            <a:fld id="{82EE24B5-652C-4DB5-B7C3-B5BBEC1280B1}" type="slidenum">
              <a:rPr lang="en-US" noProof="0" smtClean="0"/>
              <a:pPr/>
              <a:t>30</a:t>
            </a:fld>
            <a:endParaRPr lang="en-US" noProof="0" dirty="0"/>
          </a:p>
        </p:txBody>
      </p:sp>
      <p:sp>
        <p:nvSpPr>
          <p:cNvPr id="16" name="object 5" descr="Beige rectangle">
            <a:extLst>
              <a:ext uri="{FF2B5EF4-FFF2-40B4-BE49-F238E27FC236}">
                <a16:creationId xmlns:a16="http://schemas.microsoft.com/office/drawing/2014/main" id="{BD173AA7-C476-4CF5-9562-91F0B526E1E2}"/>
              </a:ext>
            </a:extLst>
          </p:cNvPr>
          <p:cNvSpPr/>
          <p:nvPr/>
        </p:nvSpPr>
        <p:spPr bwMode="white">
          <a:xfrm flipV="1">
            <a:off x="1390203" y="1291914"/>
            <a:ext cx="3430372" cy="9278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97417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E91431-300A-4AEC-AAD5-5E0387E03D92}"/>
              </a:ext>
            </a:extLst>
          </p:cNvPr>
          <p:cNvSpPr>
            <a:spLocks noGrp="1"/>
          </p:cNvSpPr>
          <p:nvPr>
            <p:ph type="sldNum" sz="quarter" idx="12"/>
          </p:nvPr>
        </p:nvSpPr>
        <p:spPr/>
        <p:txBody>
          <a:bodyPr/>
          <a:lstStyle/>
          <a:p>
            <a:fld id="{82EE24B5-652C-4DB5-B7C3-B5BBEC1280B1}" type="slidenum">
              <a:rPr lang="en-US" noProof="0" smtClean="0"/>
              <a:pPr/>
              <a:t>31</a:t>
            </a:fld>
            <a:endParaRPr lang="en-US" noProof="0" dirty="0"/>
          </a:p>
        </p:txBody>
      </p:sp>
      <p:sp>
        <p:nvSpPr>
          <p:cNvPr id="9" name="Rectangle 8">
            <a:extLst>
              <a:ext uri="{FF2B5EF4-FFF2-40B4-BE49-F238E27FC236}">
                <a16:creationId xmlns:a16="http://schemas.microsoft.com/office/drawing/2014/main" id="{1C0BAD3C-44FA-45AB-A681-4B9BAFF85AD8}"/>
              </a:ext>
            </a:extLst>
          </p:cNvPr>
          <p:cNvSpPr/>
          <p:nvPr/>
        </p:nvSpPr>
        <p:spPr>
          <a:xfrm>
            <a:off x="2816961" y="2281536"/>
            <a:ext cx="6558077" cy="923330"/>
          </a:xfrm>
          <a:prstGeom prst="rect">
            <a:avLst/>
          </a:prstGeom>
          <a:noFill/>
        </p:spPr>
        <p:txBody>
          <a:bodyPr wrap="none" lIns="91440" tIns="45720" rIns="91440" bIns="45720">
            <a:spAutoFit/>
          </a:bodyPr>
          <a:lstStyle/>
          <a:p>
            <a:pPr algn="ctr"/>
            <a:r>
              <a:rPr lang="en-US" sz="5400" b="1" dirty="0">
                <a:ln w="6600">
                  <a:solidFill>
                    <a:schemeClr val="accent2">
                      <a:lumMod val="75000"/>
                    </a:schemeClr>
                  </a:solidFill>
                  <a:prstDash val="solid"/>
                </a:ln>
                <a:solidFill>
                  <a:srgbClr val="FFFFFF"/>
                </a:solidFill>
                <a:effectLst>
                  <a:outerShdw blurRad="50800" dist="38100" dir="2700000" algn="tl" rotWithShape="0">
                    <a:prstClr val="black">
                      <a:alpha val="40000"/>
                    </a:prstClr>
                  </a:outerShdw>
                </a:effectLst>
              </a:rPr>
              <a:t>PROJECT DETAILS</a:t>
            </a:r>
          </a:p>
        </p:txBody>
      </p:sp>
      <p:sp>
        <p:nvSpPr>
          <p:cNvPr id="10" name="Rectangle 9">
            <a:extLst>
              <a:ext uri="{FF2B5EF4-FFF2-40B4-BE49-F238E27FC236}">
                <a16:creationId xmlns:a16="http://schemas.microsoft.com/office/drawing/2014/main" id="{96C78FE6-8740-4381-8DC3-A6AFC233AEC9}"/>
              </a:ext>
            </a:extLst>
          </p:cNvPr>
          <p:cNvSpPr/>
          <p:nvPr/>
        </p:nvSpPr>
        <p:spPr>
          <a:xfrm>
            <a:off x="11239130" y="1562471"/>
            <a:ext cx="952870" cy="2361460"/>
          </a:xfrm>
          <a:prstGeom prst="rect">
            <a:avLst/>
          </a:prstGeom>
          <a:solidFill>
            <a:srgbClr val="10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4530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ABOUT PROJECT:</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pPr/>
              <a:t>32</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5" name="Content Placeholder 4">
            <a:extLst>
              <a:ext uri="{FF2B5EF4-FFF2-40B4-BE49-F238E27FC236}">
                <a16:creationId xmlns:a16="http://schemas.microsoft.com/office/drawing/2014/main" id="{F7F79A74-943E-4AFA-ACC7-C5570ED7696C}"/>
              </a:ext>
            </a:extLst>
          </p:cNvPr>
          <p:cNvSpPr txBox="1">
            <a:spLocks/>
          </p:cNvSpPr>
          <p:nvPr/>
        </p:nvSpPr>
        <p:spPr>
          <a:xfrm>
            <a:off x="466158" y="1690688"/>
            <a:ext cx="6455734" cy="4351338"/>
          </a:xfrm>
          <a:prstGeom prst="rect">
            <a:avLst/>
          </a:prstGeom>
        </p:spPr>
        <p:txBody>
          <a:bodyPr/>
          <a:lstStyle/>
          <a:p>
            <a:pPr marL="228600" lvl="0" indent="-228600" algn="just">
              <a:lnSpc>
                <a:spcPct val="90000"/>
              </a:lnSpc>
              <a:spcBef>
                <a:spcPts val="1000"/>
              </a:spcBef>
              <a:buFont typeface="Arial" panose="020B0604020202020204" pitchFamily="34" charset="0"/>
              <a:buChar char="•"/>
            </a:pPr>
            <a:r>
              <a:rPr lang="en-IN" sz="1600" dirty="0"/>
              <a:t>A Health Monitoring System (HMS) is a sophisticated technology and an alternative to the traditional management of patients and their health. It consists of a set of sensors that are paired with an application for a doctor to access the medical information. </a:t>
            </a:r>
          </a:p>
          <a:p>
            <a:pPr marL="228600" indent="-228600" algn="just">
              <a:lnSpc>
                <a:spcPct val="90000"/>
              </a:lnSpc>
              <a:spcBef>
                <a:spcPts val="1000"/>
              </a:spcBef>
              <a:buFont typeface="Arial" panose="020B0604020202020204" pitchFamily="34" charset="0"/>
              <a:buChar char="•"/>
            </a:pPr>
            <a:r>
              <a:rPr lang="en-IN" sz="1600" dirty="0"/>
              <a:t>Real-time health monitoring devices provide real-time analysis of the patients health parameters. Patients are sharing their healthcare information in real time with their caregivers through these devices for flexible health monitoring and management. Internet of medical things is vastly improving the healthcare condition of patients.</a:t>
            </a:r>
          </a:p>
          <a:p>
            <a:pPr marL="228600" lvl="0" indent="-228600" algn="just">
              <a:lnSpc>
                <a:spcPct val="90000"/>
              </a:lnSpc>
              <a:spcBef>
                <a:spcPts val="1000"/>
              </a:spcBef>
              <a:buFont typeface="Arial" panose="020B0604020202020204" pitchFamily="34" charset="0"/>
              <a:buChar char="•"/>
            </a:pPr>
            <a:r>
              <a:rPr kumimoji="0" lang="en-IN" sz="1600" i="0" strike="noStrike" kern="1200" cap="none" spc="0" normalizeH="0" baseline="0" noProof="0" dirty="0">
                <a:ln>
                  <a:noFill/>
                </a:ln>
                <a:effectLst/>
                <a:uLnTx/>
                <a:uFillTx/>
                <a:ea typeface="+mn-ea"/>
                <a:cs typeface="+mn-cs"/>
              </a:rPr>
              <a:t>I</a:t>
            </a:r>
            <a:r>
              <a:rPr lang="en-IN" sz="1600" baseline="0" dirty="0"/>
              <a:t>n</a:t>
            </a:r>
            <a:r>
              <a:rPr lang="en-IN" sz="1600" dirty="0"/>
              <a:t> our project we are measuring the health readings like ECG readings, blood oxygen levels, heart rate and body temperature. Using these values the doctor and caregiver can check the patients health status.</a:t>
            </a:r>
          </a:p>
          <a:p>
            <a:pPr marL="228600" lvl="0" indent="-228600" algn="just">
              <a:lnSpc>
                <a:spcPct val="90000"/>
              </a:lnSpc>
              <a:spcBef>
                <a:spcPts val="1000"/>
              </a:spcBef>
              <a:buFont typeface="Arial" panose="020B0604020202020204" pitchFamily="34" charset="0"/>
              <a:buChar char="•"/>
            </a:pPr>
            <a:r>
              <a:rPr lang="en-IN" sz="1600" dirty="0"/>
              <a:t>It is IoT based so the readings will be directly sent to doctors mobile and caregivers mobile using it doctor can analyze the patients health and give the correct prescription via SMS.</a:t>
            </a:r>
          </a:p>
        </p:txBody>
      </p:sp>
      <p:pic>
        <p:nvPicPr>
          <p:cNvPr id="8" name="Picture 7" descr="shutterstock_1749290054_.png"/>
          <p:cNvPicPr>
            <a:picLocks noChangeAspect="1"/>
          </p:cNvPicPr>
          <p:nvPr/>
        </p:nvPicPr>
        <p:blipFill>
          <a:blip r:embed="rId3" cstate="print"/>
          <a:stretch>
            <a:fillRect/>
          </a:stretch>
        </p:blipFill>
        <p:spPr>
          <a:xfrm>
            <a:off x="7208873" y="2112161"/>
            <a:ext cx="4516969" cy="2581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50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CIRCUIT DIAGRAM:</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pPr/>
              <a:t>33</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950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PROJECT WORKING:</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pPr/>
              <a:t>34</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5" name="Content Placeholder 4">
            <a:extLst>
              <a:ext uri="{FF2B5EF4-FFF2-40B4-BE49-F238E27FC236}">
                <a16:creationId xmlns:a16="http://schemas.microsoft.com/office/drawing/2014/main" id="{6D77A8B4-AFFA-465B-AA09-74BFF04C7006}"/>
              </a:ext>
            </a:extLst>
          </p:cNvPr>
          <p:cNvSpPr txBox="1">
            <a:spLocks/>
          </p:cNvSpPr>
          <p:nvPr/>
        </p:nvSpPr>
        <p:spPr>
          <a:xfrm>
            <a:off x="699838" y="1690688"/>
            <a:ext cx="6455734" cy="4351338"/>
          </a:xfrm>
          <a:prstGeom prst="rect">
            <a:avLst/>
          </a:prstGeom>
        </p:spPr>
        <p:txBody>
          <a:bodyPr/>
          <a:lstStyle/>
          <a:p>
            <a:pPr marL="228600" lvl="0" indent="-228600" algn="just">
              <a:lnSpc>
                <a:spcPct val="90000"/>
              </a:lnSpc>
              <a:spcBef>
                <a:spcPts val="1000"/>
              </a:spcBef>
              <a:buFont typeface="Arial" panose="020B0604020202020204" pitchFamily="34" charset="0"/>
              <a:buChar char="•"/>
            </a:pPr>
            <a:r>
              <a:rPr lang="en-IN" sz="1600" dirty="0"/>
              <a:t>Lorem text</a:t>
            </a:r>
          </a:p>
        </p:txBody>
      </p:sp>
    </p:spTree>
    <p:extLst>
      <p:ext uri="{BB962C8B-B14F-4D97-AF65-F5344CB8AC3E}">
        <p14:creationId xmlns:p14="http://schemas.microsoft.com/office/powerpoint/2010/main" val="3254358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DA23-B85C-4AB9-907C-A080BE3245E8}"/>
              </a:ext>
            </a:extLst>
          </p:cNvPr>
          <p:cNvSpPr>
            <a:spLocks noGrp="1"/>
          </p:cNvSpPr>
          <p:nvPr>
            <p:ph type="title"/>
          </p:nvPr>
        </p:nvSpPr>
        <p:spPr/>
        <p:txBody>
          <a:bodyPr/>
          <a:lstStyle/>
          <a:p>
            <a:r>
              <a:rPr lang="en-IN" dirty="0"/>
              <a:t>ADVANTAGES:</a:t>
            </a:r>
          </a:p>
        </p:txBody>
      </p:sp>
      <p:sp>
        <p:nvSpPr>
          <p:cNvPr id="3" name="Slide Number Placeholder 2">
            <a:extLst>
              <a:ext uri="{FF2B5EF4-FFF2-40B4-BE49-F238E27FC236}">
                <a16:creationId xmlns:a16="http://schemas.microsoft.com/office/drawing/2014/main" id="{FC289B78-A3BB-49D3-9886-B1AEAB4C0F39}"/>
              </a:ext>
            </a:extLst>
          </p:cNvPr>
          <p:cNvSpPr>
            <a:spLocks noGrp="1"/>
          </p:cNvSpPr>
          <p:nvPr>
            <p:ph type="sldNum" sz="quarter" idx="12"/>
          </p:nvPr>
        </p:nvSpPr>
        <p:spPr/>
        <p:txBody>
          <a:bodyPr/>
          <a:lstStyle/>
          <a:p>
            <a:fld id="{82EE24B5-652C-4DB5-B7C3-B5BBEC1280B1}" type="slidenum">
              <a:rPr lang="en-US" noProof="0" smtClean="0"/>
              <a:pPr/>
              <a:t>35</a:t>
            </a:fld>
            <a:endParaRPr lang="en-US" noProof="0" dirty="0"/>
          </a:p>
        </p:txBody>
      </p:sp>
      <p:sp>
        <p:nvSpPr>
          <p:cNvPr id="6" name="object 18" descr="Beige rectangle">
            <a:extLst>
              <a:ext uri="{FF2B5EF4-FFF2-40B4-BE49-F238E27FC236}">
                <a16:creationId xmlns:a16="http://schemas.microsoft.com/office/drawing/2014/main" id="{F3EF37ED-2D0D-4B96-98A6-D6AD00476429}"/>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10242" name="Rectangle 2"/>
          <p:cNvSpPr>
            <a:spLocks noChangeArrowheads="1"/>
          </p:cNvSpPr>
          <p:nvPr/>
        </p:nvSpPr>
        <p:spPr bwMode="auto">
          <a:xfrm>
            <a:off x="485094" y="1709212"/>
            <a:ext cx="6468598"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a:ln>
                  <a:noFill/>
                </a:ln>
                <a:solidFill>
                  <a:sysClr val="windowText" lastClr="000000"/>
                </a:solidFill>
                <a:effectLst/>
                <a:latin typeface="Arial" pitchFamily="34" charset="0"/>
                <a:cs typeface="Arial" pitchFamily="34" charset="0"/>
              </a:rPr>
              <a:t> Real-time health monitoring systems using IoT can help doctors prioritize patients, and provide urgent care to those who are in the most danger thereby saving lives. </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1600" b="0" i="0" u="none" strike="noStrike" cap="none" normalizeH="0" baseline="0" dirty="0">
              <a:ln>
                <a:noFill/>
              </a:ln>
              <a:solidFill>
                <a:sysClr val="windowText" lastClr="000000"/>
              </a:solidFill>
              <a:effectLst/>
              <a:latin typeface="Arial"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a:ln>
                  <a:noFill/>
                </a:ln>
                <a:solidFill>
                  <a:sysClr val="windowText" lastClr="000000"/>
                </a:solidFill>
                <a:effectLst/>
                <a:latin typeface="Arial" pitchFamily="34" charset="0"/>
                <a:cs typeface="Arial" pitchFamily="34" charset="0"/>
              </a:rPr>
              <a:t> More competent patient management can help utilize the resources of the hospital more wisely and save money.</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1600" b="0" i="0" u="none" strike="noStrike" cap="none" normalizeH="0" baseline="0" dirty="0">
              <a:ln>
                <a:noFill/>
              </a:ln>
              <a:solidFill>
                <a:sysClr val="windowText" lastClr="000000"/>
              </a:solidFill>
              <a:effectLst/>
              <a:latin typeface="Arial"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a:ln>
                  <a:noFill/>
                </a:ln>
                <a:solidFill>
                  <a:sysClr val="windowText" lastClr="000000"/>
                </a:solidFill>
                <a:effectLst/>
                <a:latin typeface="Arial" pitchFamily="34" charset="0"/>
                <a:cs typeface="Arial" pitchFamily="34" charset="0"/>
              </a:rPr>
              <a:t> It is easy to use the system for patients and medical professionals.</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1600" b="0" i="0" u="none" strike="noStrike" cap="none" normalizeH="0" baseline="0" dirty="0">
              <a:ln>
                <a:noFill/>
              </a:ln>
              <a:solidFill>
                <a:sysClr val="windowText" lastClr="000000"/>
              </a:solidFill>
              <a:effectLst/>
              <a:latin typeface="Arial"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a:ln>
                  <a:noFill/>
                </a:ln>
                <a:solidFill>
                  <a:sysClr val="windowText" lastClr="000000"/>
                </a:solidFill>
                <a:effectLst/>
                <a:latin typeface="Arial" pitchFamily="34" charset="0"/>
                <a:cs typeface="Arial" pitchFamily="34" charset="0"/>
              </a:rPr>
              <a:t> The remote health monitoring system is especially useful to monitor patients with chronic diseases. Most chronic diseases are incurable, so it is necessary to monitor the state of the patient while at home, and quickly respond if health indicators worsen.</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1600" b="0" i="0" u="none" strike="noStrike" cap="none" normalizeH="0" baseline="0" dirty="0">
              <a:ln>
                <a:noFill/>
              </a:ln>
              <a:solidFill>
                <a:sysClr val="windowText" lastClr="000000"/>
              </a:solidFill>
              <a:effectLst/>
              <a:latin typeface="Arial"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a:ln>
                  <a:noFill/>
                </a:ln>
                <a:solidFill>
                  <a:sysClr val="windowText" lastClr="000000"/>
                </a:solidFill>
                <a:effectLst/>
                <a:latin typeface="Arial" pitchFamily="34" charset="0"/>
                <a:cs typeface="Arial" pitchFamily="34" charset="0"/>
              </a:rPr>
              <a:t> The Health Monitoring System is convenient and portable so it is very convenient for doctors to manage patients from one website, and it is also very easy for patients to monitor their own health by</a:t>
            </a:r>
            <a:r>
              <a:rPr kumimoji="0" lang="en-US" sz="1600" b="0" i="0" u="none" strike="noStrike" cap="none" normalizeH="0" dirty="0">
                <a:ln>
                  <a:noFill/>
                </a:ln>
                <a:solidFill>
                  <a:sysClr val="windowText" lastClr="000000"/>
                </a:solidFill>
                <a:effectLst/>
                <a:latin typeface="Arial" pitchFamily="34" charset="0"/>
                <a:cs typeface="Arial" pitchFamily="34" charset="0"/>
              </a:rPr>
              <a:t> using this health care system</a:t>
            </a:r>
            <a:endParaRPr kumimoji="0" lang="en-US" sz="2400" b="0" i="0" u="none" strike="noStrike" cap="none" normalizeH="0" baseline="0" dirty="0">
              <a:ln>
                <a:noFill/>
              </a:ln>
              <a:solidFill>
                <a:sysClr val="windowText" lastClr="000000"/>
              </a:solidFill>
              <a:effectLst/>
              <a:latin typeface="Arial" pitchFamily="34" charset="0"/>
              <a:cs typeface="Arial" pitchFamily="34" charset="0"/>
            </a:endParaRPr>
          </a:p>
        </p:txBody>
      </p:sp>
      <p:pic>
        <p:nvPicPr>
          <p:cNvPr id="12" name="Picture 11" descr="IOT-health.jpg"/>
          <p:cNvPicPr>
            <a:picLocks noChangeAspect="1"/>
          </p:cNvPicPr>
          <p:nvPr/>
        </p:nvPicPr>
        <p:blipFill>
          <a:blip r:embed="rId2" cstate="print"/>
          <a:stretch>
            <a:fillRect/>
          </a:stretch>
        </p:blipFill>
        <p:spPr>
          <a:xfrm>
            <a:off x="7337458" y="2107337"/>
            <a:ext cx="4279392" cy="2855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5426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DA23-B85C-4AB9-907C-A080BE3245E8}"/>
              </a:ext>
            </a:extLst>
          </p:cNvPr>
          <p:cNvSpPr>
            <a:spLocks noGrp="1"/>
          </p:cNvSpPr>
          <p:nvPr>
            <p:ph type="title"/>
          </p:nvPr>
        </p:nvSpPr>
        <p:spPr/>
        <p:txBody>
          <a:bodyPr/>
          <a:lstStyle/>
          <a:p>
            <a:r>
              <a:rPr lang="en-IN" dirty="0"/>
              <a:t>DIS-ADVANTAGES:</a:t>
            </a:r>
          </a:p>
        </p:txBody>
      </p:sp>
      <p:sp>
        <p:nvSpPr>
          <p:cNvPr id="5" name="Content Placeholder 4">
            <a:extLst>
              <a:ext uri="{FF2B5EF4-FFF2-40B4-BE49-F238E27FC236}">
                <a16:creationId xmlns:a16="http://schemas.microsoft.com/office/drawing/2014/main" id="{F7F79A74-943E-4AFA-ACC7-C5570ED7696C}"/>
              </a:ext>
            </a:extLst>
          </p:cNvPr>
          <p:cNvSpPr>
            <a:spLocks noGrp="1"/>
          </p:cNvSpPr>
          <p:nvPr>
            <p:ph idx="1"/>
          </p:nvPr>
        </p:nvSpPr>
        <p:spPr>
          <a:xfrm>
            <a:off x="370367" y="1751197"/>
            <a:ext cx="6519531" cy="4351338"/>
          </a:xfrm>
        </p:spPr>
        <p:txBody>
          <a:bodyPr>
            <a:noAutofit/>
          </a:bodyPr>
          <a:lstStyle/>
          <a:p>
            <a:pPr algn="just"/>
            <a:r>
              <a:rPr lang="en-IN" dirty="0">
                <a:solidFill>
                  <a:schemeClr val="tx1"/>
                </a:solidFill>
              </a:rPr>
              <a:t>Security and privacy remain a major concern deterring users from using IoT technology for medical purposes, as healthcare monitoring solutions have the potential to be breached or hacked. The leak of sensitive information about the patient’s health and location and meddling with sensor data can have grave consequences, which would counter the benefits of IoT.</a:t>
            </a:r>
          </a:p>
          <a:p>
            <a:pPr algn="just"/>
            <a:r>
              <a:rPr lang="en-IN" dirty="0">
                <a:solidFill>
                  <a:schemeClr val="tx1"/>
                </a:solidFill>
              </a:rPr>
              <a:t>Failure or bugs in the hardware or even power failure can impact the performance of sensors and connected equipment placing healthcare operations at risk. In addition, skipping a scheduled software update may be even more hazardous than skipping a doctor check-up.</a:t>
            </a:r>
          </a:p>
          <a:p>
            <a:pPr algn="just"/>
            <a:r>
              <a:rPr lang="en-IN" dirty="0">
                <a:solidFill>
                  <a:schemeClr val="tx1"/>
                </a:solidFill>
              </a:rPr>
              <a:t>There’s no consensus regarding IoT protocols and standards, so devices produced by different manufacturers may not work well together. The lack of uniformity prevents full-scale integration of IoT, therefore limiting its potential effectiveness.  </a:t>
            </a:r>
          </a:p>
          <a:p>
            <a:pPr algn="just"/>
            <a:r>
              <a:rPr lang="en-IN" dirty="0">
                <a:solidFill>
                  <a:schemeClr val="tx1"/>
                </a:solidFill>
              </a:rPr>
              <a:t>While IoT promises to reduce the cost of healthcare in the long-term, the cost of its implementation in hospitals and staff training is quite high.</a:t>
            </a:r>
          </a:p>
          <a:p>
            <a:pPr algn="just"/>
            <a:endParaRPr lang="en-IN" sz="1400" dirty="0"/>
          </a:p>
        </p:txBody>
      </p:sp>
      <p:sp>
        <p:nvSpPr>
          <p:cNvPr id="3" name="Slide Number Placeholder 2">
            <a:extLst>
              <a:ext uri="{FF2B5EF4-FFF2-40B4-BE49-F238E27FC236}">
                <a16:creationId xmlns:a16="http://schemas.microsoft.com/office/drawing/2014/main" id="{FC289B78-A3BB-49D3-9886-B1AEAB4C0F39}"/>
              </a:ext>
            </a:extLst>
          </p:cNvPr>
          <p:cNvSpPr>
            <a:spLocks noGrp="1"/>
          </p:cNvSpPr>
          <p:nvPr>
            <p:ph type="sldNum" sz="quarter" idx="12"/>
          </p:nvPr>
        </p:nvSpPr>
        <p:spPr/>
        <p:txBody>
          <a:bodyPr/>
          <a:lstStyle/>
          <a:p>
            <a:fld id="{82EE24B5-652C-4DB5-B7C3-B5BBEC1280B1}" type="slidenum">
              <a:rPr lang="en-US" noProof="0" smtClean="0"/>
              <a:pPr/>
              <a:t>36</a:t>
            </a:fld>
            <a:endParaRPr lang="en-US" noProof="0" dirty="0"/>
          </a:p>
        </p:txBody>
      </p:sp>
      <p:sp>
        <p:nvSpPr>
          <p:cNvPr id="6" name="object 18" descr="Beige rectangle">
            <a:extLst>
              <a:ext uri="{FF2B5EF4-FFF2-40B4-BE49-F238E27FC236}">
                <a16:creationId xmlns:a16="http://schemas.microsoft.com/office/drawing/2014/main" id="{963BE67C-271D-4BD0-99AD-A2EF5A492952}"/>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7" name="Picture 6" descr="Cost-of-Credit-Card-Hack-1024x384.jpg"/>
          <p:cNvPicPr>
            <a:picLocks noChangeAspect="1"/>
          </p:cNvPicPr>
          <p:nvPr/>
        </p:nvPicPr>
        <p:blipFill>
          <a:blip r:embed="rId2"/>
          <a:srcRect l="19113" r="22565"/>
          <a:stretch>
            <a:fillRect/>
          </a:stretch>
        </p:blipFill>
        <p:spPr>
          <a:xfrm>
            <a:off x="7060018" y="2093430"/>
            <a:ext cx="4350835" cy="27975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668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DA23-B85C-4AB9-907C-A080BE3245E8}"/>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F7F79A74-943E-4AFA-ACC7-C5570ED7696C}"/>
              </a:ext>
            </a:extLst>
          </p:cNvPr>
          <p:cNvSpPr>
            <a:spLocks noGrp="1"/>
          </p:cNvSpPr>
          <p:nvPr>
            <p:ph idx="1"/>
          </p:nvPr>
        </p:nvSpPr>
        <p:spPr>
          <a:xfrm>
            <a:off x="838200" y="1825625"/>
            <a:ext cx="5753100" cy="4351338"/>
          </a:xfrm>
        </p:spPr>
        <p:txBody>
          <a:bodyPr/>
          <a:lstStyle/>
          <a:p>
            <a:r>
              <a:rPr lang="en-IN" sz="1800" dirty="0"/>
              <a:t>This automatic wireless health monitoring system could be used in hospitals for knowing the patient body temperature automatically without wasting any time.</a:t>
            </a:r>
          </a:p>
          <a:p>
            <a:r>
              <a:rPr lang="en-IN" sz="1800" dirty="0"/>
              <a:t>By using this system, the patient could be treat timely and save his life.</a:t>
            </a:r>
          </a:p>
          <a:p>
            <a:r>
              <a:rPr lang="en-IN" sz="1800" dirty="0"/>
              <a:t>This system could be also used for heart rate or blood pressure etc. by just adding the appropriate sensors.</a:t>
            </a:r>
          </a:p>
          <a:p>
            <a:r>
              <a:rPr lang="en-IN" sz="1800" dirty="0"/>
              <a:t>By using this system, the man power could be reduced.</a:t>
            </a:r>
          </a:p>
          <a:p>
            <a:r>
              <a:rPr lang="en-IN" sz="1800" dirty="0"/>
              <a:t>This system is more compact, more reliable, less costly and less consume power as compare to the other medical equipment’s.</a:t>
            </a:r>
          </a:p>
          <a:p>
            <a:pPr>
              <a:buNone/>
            </a:pPr>
            <a:endParaRPr lang="en-IN" dirty="0"/>
          </a:p>
        </p:txBody>
      </p:sp>
      <p:sp>
        <p:nvSpPr>
          <p:cNvPr id="3" name="Slide Number Placeholder 2">
            <a:extLst>
              <a:ext uri="{FF2B5EF4-FFF2-40B4-BE49-F238E27FC236}">
                <a16:creationId xmlns:a16="http://schemas.microsoft.com/office/drawing/2014/main" id="{FC289B78-A3BB-49D3-9886-B1AEAB4C0F39}"/>
              </a:ext>
            </a:extLst>
          </p:cNvPr>
          <p:cNvSpPr>
            <a:spLocks noGrp="1"/>
          </p:cNvSpPr>
          <p:nvPr>
            <p:ph type="sldNum" sz="quarter" idx="12"/>
          </p:nvPr>
        </p:nvSpPr>
        <p:spPr/>
        <p:txBody>
          <a:bodyPr/>
          <a:lstStyle/>
          <a:p>
            <a:fld id="{82EE24B5-652C-4DB5-B7C3-B5BBEC1280B1}" type="slidenum">
              <a:rPr lang="en-US" noProof="0" smtClean="0"/>
              <a:pPr/>
              <a:t>37</a:t>
            </a:fld>
            <a:endParaRPr lang="en-US" noProof="0" dirty="0"/>
          </a:p>
        </p:txBody>
      </p:sp>
      <p:sp>
        <p:nvSpPr>
          <p:cNvPr id="6" name="object 18" descr="Beige rectangle">
            <a:extLst>
              <a:ext uri="{FF2B5EF4-FFF2-40B4-BE49-F238E27FC236}">
                <a16:creationId xmlns:a16="http://schemas.microsoft.com/office/drawing/2014/main" id="{963BE67C-271D-4BD0-99AD-A2EF5A492952}"/>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7" name="Picture 6" descr="375_250-oxehealth_dhich.jpg"/>
          <p:cNvPicPr>
            <a:picLocks noChangeAspect="1"/>
          </p:cNvPicPr>
          <p:nvPr/>
        </p:nvPicPr>
        <p:blipFill>
          <a:blip r:embed="rId2"/>
          <a:stretch>
            <a:fillRect/>
          </a:stretch>
        </p:blipFill>
        <p:spPr>
          <a:xfrm>
            <a:off x="6735762" y="2032000"/>
            <a:ext cx="4954536"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66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838200" y="402080"/>
            <a:ext cx="10515600" cy="1325563"/>
          </a:xfrm>
        </p:spPr>
        <p:txBody>
          <a:bodyPr/>
          <a:lstStyle/>
          <a:p>
            <a:pPr algn="ctr"/>
            <a:r>
              <a:rPr lang="en-US" dirty="0"/>
              <a:t>FUTURE SCOPE</a:t>
            </a: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4526394" y="133140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14" name="Content Placeholder 13">
            <a:extLst>
              <a:ext uri="{FF2B5EF4-FFF2-40B4-BE49-F238E27FC236}">
                <a16:creationId xmlns:a16="http://schemas.microsoft.com/office/drawing/2014/main" id="{69D3E6CC-4AE0-4E5A-AD7D-CC9463753ECB}"/>
              </a:ext>
            </a:extLst>
          </p:cNvPr>
          <p:cNvPicPr>
            <a:picLocks noGrp="1" noChangeAspect="1"/>
          </p:cNvPicPr>
          <p:nvPr>
            <p:ph sz="half" idx="1"/>
          </p:nvPr>
        </p:nvPicPr>
        <p:blipFill>
          <a:blip r:embed="rId3"/>
          <a:stretch>
            <a:fillRect/>
          </a:stretch>
        </p:blipFill>
        <p:spPr>
          <a:xfrm>
            <a:off x="386080" y="2653544"/>
            <a:ext cx="4489418" cy="2983473"/>
          </a:xfrm>
          <a:prstGeom prst="rect">
            <a:avLst/>
          </a:prstGeom>
          <a:ln>
            <a:noFill/>
          </a:ln>
          <a:effectLst>
            <a:softEdge rad="112500"/>
          </a:effectLst>
        </p:spPr>
      </p:pic>
      <p:sp>
        <p:nvSpPr>
          <p:cNvPr id="20" name="Text Placeholder 12">
            <a:extLst>
              <a:ext uri="{FF2B5EF4-FFF2-40B4-BE49-F238E27FC236}">
                <a16:creationId xmlns:a16="http://schemas.microsoft.com/office/drawing/2014/main" id="{BB9A51F9-AFC4-4257-A841-5B3AE09F97BF}"/>
              </a:ext>
            </a:extLst>
          </p:cNvPr>
          <p:cNvSpPr txBox="1">
            <a:spLocks/>
          </p:cNvSpPr>
          <p:nvPr/>
        </p:nvSpPr>
        <p:spPr bwMode="ltGray">
          <a:xfrm>
            <a:off x="5283200" y="1727644"/>
            <a:ext cx="5496560" cy="40127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417195">
              <a:lnSpc>
                <a:spcPct val="107100"/>
              </a:lnSpc>
              <a:spcBef>
                <a:spcPts val="0"/>
              </a:spcBef>
              <a:spcAft>
                <a:spcPts val="1000"/>
              </a:spcAft>
            </a:pPr>
            <a:r>
              <a:rPr lang="en-US" sz="1400" i="1" spc="-15" dirty="0">
                <a:solidFill>
                  <a:schemeClr val="accent1">
                    <a:lumMod val="60000"/>
                    <a:lumOff val="40000"/>
                  </a:schemeClr>
                </a:solidFill>
                <a:cs typeface="Arial"/>
              </a:rPr>
              <a:t>According to a Business Insider report, the market for IoT healthcare technology will rise to $400 billion by 2022. Such growth will be due to the increasing demand, the improvement of 5G connectivity and IoT technology and the growing acceptance of healthcare IT software. The plans of tech giants like Apple, Google and Samsung to invest in bridging the gap between fitness tracking apps and actual medical care are sure to contribute to the process too. </a:t>
            </a:r>
          </a:p>
          <a:p>
            <a:pPr marR="417195">
              <a:lnSpc>
                <a:spcPct val="107100"/>
              </a:lnSpc>
              <a:spcBef>
                <a:spcPts val="0"/>
              </a:spcBef>
              <a:spcAft>
                <a:spcPts val="1000"/>
              </a:spcAft>
            </a:pPr>
            <a:endParaRPr lang="en-US" sz="1500" i="1" spc="-15" dirty="0">
              <a:solidFill>
                <a:schemeClr val="accent1">
                  <a:lumMod val="60000"/>
                  <a:lumOff val="40000"/>
                </a:schemeClr>
              </a:solidFill>
              <a:cs typeface="Arial"/>
            </a:endParaRPr>
          </a:p>
          <a:p>
            <a:pPr marR="417195">
              <a:lnSpc>
                <a:spcPct val="107100"/>
              </a:lnSpc>
              <a:spcBef>
                <a:spcPts val="0"/>
              </a:spcBef>
              <a:spcAft>
                <a:spcPts val="1000"/>
              </a:spcAft>
            </a:pPr>
            <a:r>
              <a:rPr lang="en-US" sz="1500" i="1" spc="-15" dirty="0">
                <a:solidFill>
                  <a:srgbClr val="FF0000"/>
                </a:solidFill>
                <a:cs typeface="Arial"/>
              </a:rPr>
              <a:t>Despite the downsides, further digital transformation in healthcare is inevitable and the concept of IoT will continue to capture and change the landscape of healthcare services. Thus, it seems to be high time to look beyond the challenges and embark on the journey to connected healthcare devices.</a:t>
            </a:r>
          </a:p>
        </p:txBody>
      </p:sp>
    </p:spTree>
    <p:extLst>
      <p:ext uri="{BB962C8B-B14F-4D97-AF65-F5344CB8AC3E}">
        <p14:creationId xmlns:p14="http://schemas.microsoft.com/office/powerpoint/2010/main" val="3013812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FF8E9A-4336-4F93-AB74-4274B3DE02C4}"/>
              </a:ext>
            </a:extLst>
          </p:cNvPr>
          <p:cNvSpPr>
            <a:spLocks noGrp="1"/>
          </p:cNvSpPr>
          <p:nvPr>
            <p:ph type="ctrTitle"/>
          </p:nvPr>
        </p:nvSpPr>
        <p:spPr>
          <a:xfrm>
            <a:off x="1259840" y="2821834"/>
            <a:ext cx="9144000" cy="2128049"/>
          </a:xfrm>
        </p:spPr>
        <p:txBody>
          <a:bodyPr>
            <a:noAutofit/>
          </a:bodyPr>
          <a:lstStyle/>
          <a:p>
            <a:pPr algn="just"/>
            <a:r>
              <a:rPr lang="en-US" sz="1800" dirty="0">
                <a:solidFill>
                  <a:schemeClr val="tx1"/>
                </a:solidFill>
              </a:rPr>
              <a:t>Such innovation does not come cheap. However, it is possible to find an affordable way to budget for your health monitoring system project development. The best thing to do is contact a vendor who already has experience with medical projects and can find ways to develop only the features that are must-haves for your medical practice or business. </a:t>
            </a:r>
            <a:endParaRPr lang="en-IN" sz="1800" dirty="0">
              <a:solidFill>
                <a:schemeClr val="tx1"/>
              </a:solidFill>
            </a:endParaRPr>
          </a:p>
        </p:txBody>
      </p:sp>
      <p:sp>
        <p:nvSpPr>
          <p:cNvPr id="10" name="Subtitle 9">
            <a:extLst>
              <a:ext uri="{FF2B5EF4-FFF2-40B4-BE49-F238E27FC236}">
                <a16:creationId xmlns:a16="http://schemas.microsoft.com/office/drawing/2014/main" id="{D81F4BA7-1929-4563-926A-E95E27FDD1FE}"/>
              </a:ext>
            </a:extLst>
          </p:cNvPr>
          <p:cNvSpPr>
            <a:spLocks noGrp="1"/>
          </p:cNvSpPr>
          <p:nvPr>
            <p:ph type="subTitle" idx="1"/>
          </p:nvPr>
        </p:nvSpPr>
        <p:spPr>
          <a:xfrm>
            <a:off x="1259840" y="1731962"/>
            <a:ext cx="9144000" cy="882001"/>
          </a:xfrm>
        </p:spPr>
        <p:txBody>
          <a:bodyPr/>
          <a:lstStyle/>
          <a:p>
            <a:r>
              <a:rPr lang="en-US" dirty="0"/>
              <a:t>CONCLUSION</a:t>
            </a:r>
            <a:endParaRPr lang="en-IN" dirty="0"/>
          </a:p>
        </p:txBody>
      </p:sp>
      <p:sp>
        <p:nvSpPr>
          <p:cNvPr id="2" name="Slide Number Placeholder 1">
            <a:extLst>
              <a:ext uri="{FF2B5EF4-FFF2-40B4-BE49-F238E27FC236}">
                <a16:creationId xmlns:a16="http://schemas.microsoft.com/office/drawing/2014/main" id="{7253A19D-190B-4F8A-A3A2-514F92F1B26C}"/>
              </a:ext>
            </a:extLst>
          </p:cNvPr>
          <p:cNvSpPr>
            <a:spLocks noGrp="1"/>
          </p:cNvSpPr>
          <p:nvPr>
            <p:ph type="sldNum" sz="quarter" idx="12"/>
          </p:nvPr>
        </p:nvSpPr>
        <p:spPr/>
        <p:txBody>
          <a:bodyPr/>
          <a:lstStyle/>
          <a:p>
            <a:fld id="{82EE24B5-652C-4DB5-B7C3-B5BBEC1280B1}" type="slidenum">
              <a:rPr lang="en-US" noProof="0" smtClean="0"/>
              <a:pPr/>
              <a:t>39</a:t>
            </a:fld>
            <a:endParaRPr lang="en-US" noProof="0" dirty="0"/>
          </a:p>
        </p:txBody>
      </p:sp>
    </p:spTree>
    <p:extLst>
      <p:ext uri="{BB962C8B-B14F-4D97-AF65-F5344CB8AC3E}">
        <p14:creationId xmlns:p14="http://schemas.microsoft.com/office/powerpoint/2010/main" val="168561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B7045DE-ECE7-4295-96C1-E06155C1EC96}"/>
              </a:ext>
            </a:extLst>
          </p:cNvPr>
          <p:cNvSpPr>
            <a:spLocks noGrp="1"/>
          </p:cNvSpPr>
          <p:nvPr>
            <p:ph type="pic" sz="quarter" idx="13"/>
          </p:nvPr>
        </p:nvSpPr>
        <p:spPr>
          <a:xfrm>
            <a:off x="0" y="-7566"/>
            <a:ext cx="12192000" cy="6858000"/>
          </a:xfrm>
          <a:blipFill>
            <a:blip r:embed="rId2"/>
            <a:stretch>
              <a:fillRect/>
            </a:stretch>
          </a:blipFill>
        </p:spPr>
      </p:sp>
      <p:sp>
        <p:nvSpPr>
          <p:cNvPr id="17" name="Rectangle 16">
            <a:extLst>
              <a:ext uri="{FF2B5EF4-FFF2-40B4-BE49-F238E27FC236}">
                <a16:creationId xmlns:a16="http://schemas.microsoft.com/office/drawing/2014/main" id="{5948BA94-CFAA-438E-A22F-A2CCD6D6A5C8}"/>
              </a:ext>
            </a:extLst>
          </p:cNvPr>
          <p:cNvSpPr/>
          <p:nvPr/>
        </p:nvSpPr>
        <p:spPr>
          <a:xfrm>
            <a:off x="0" y="-8150"/>
            <a:ext cx="12192000" cy="6858000"/>
          </a:xfrm>
          <a:prstGeom prst="rect">
            <a:avLst/>
          </a:prstGeom>
          <a:solidFill>
            <a:srgbClr val="A2D1D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A5B63971-4178-420D-A4FF-CE8707D033F7}"/>
              </a:ext>
            </a:extLst>
          </p:cNvPr>
          <p:cNvSpPr>
            <a:spLocks noGrp="1"/>
          </p:cNvSpPr>
          <p:nvPr>
            <p:ph sz="half" idx="15"/>
          </p:nvPr>
        </p:nvSpPr>
        <p:spPr>
          <a:xfrm>
            <a:off x="9169037" y="3126856"/>
            <a:ext cx="1825364" cy="392198"/>
          </a:xfrm>
        </p:spPr>
        <p:txBody>
          <a:body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WORKING</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sp>
        <p:nvSpPr>
          <p:cNvPr id="4" name="Content Placeholder 3">
            <a:extLst>
              <a:ext uri="{FF2B5EF4-FFF2-40B4-BE49-F238E27FC236}">
                <a16:creationId xmlns:a16="http://schemas.microsoft.com/office/drawing/2014/main" id="{7C83A7DE-5522-4704-96AF-CAB9B1AB576C}"/>
              </a:ext>
            </a:extLst>
          </p:cNvPr>
          <p:cNvSpPr>
            <a:spLocks noGrp="1"/>
          </p:cNvSpPr>
          <p:nvPr>
            <p:ph sz="half" idx="14"/>
          </p:nvPr>
        </p:nvSpPr>
        <p:spPr>
          <a:xfrm>
            <a:off x="4862261" y="3129731"/>
            <a:ext cx="3186496" cy="392198"/>
          </a:xfrm>
        </p:spPr>
        <p:txBody>
          <a:body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CIRCUIT DIAGRAM</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sp>
        <p:nvSpPr>
          <p:cNvPr id="5" name="Slide Number Placeholder 4">
            <a:extLst>
              <a:ext uri="{FF2B5EF4-FFF2-40B4-BE49-F238E27FC236}">
                <a16:creationId xmlns:a16="http://schemas.microsoft.com/office/drawing/2014/main" id="{B3D70DC7-311B-4F59-9C92-B5A39367B683}"/>
              </a:ext>
            </a:extLst>
          </p:cNvPr>
          <p:cNvSpPr>
            <a:spLocks noGrp="1"/>
          </p:cNvSpPr>
          <p:nvPr>
            <p:ph type="sldNum" sz="quarter" idx="12"/>
          </p:nvPr>
        </p:nvSpPr>
        <p:spPr/>
        <p:txBody>
          <a:bodyPr/>
          <a:lstStyle/>
          <a:p>
            <a:fld id="{82EE24B5-652C-4DB5-B7C3-B5BBEC1280B1}" type="slidenum">
              <a:rPr lang="en-US" noProof="0" smtClean="0"/>
              <a:pPr/>
              <a:t>4</a:t>
            </a:fld>
            <a:endParaRPr lang="en-US" noProof="0" dirty="0"/>
          </a:p>
        </p:txBody>
      </p:sp>
      <p:sp>
        <p:nvSpPr>
          <p:cNvPr id="6" name="Title 5">
            <a:extLst>
              <a:ext uri="{FF2B5EF4-FFF2-40B4-BE49-F238E27FC236}">
                <a16:creationId xmlns:a16="http://schemas.microsoft.com/office/drawing/2014/main" id="{4AC2590F-31B0-433D-9662-47452123FAD9}"/>
              </a:ext>
            </a:extLst>
          </p:cNvPr>
          <p:cNvSpPr>
            <a:spLocks noGrp="1"/>
          </p:cNvSpPr>
          <p:nvPr>
            <p:ph type="title"/>
          </p:nvPr>
        </p:nvSpPr>
        <p:spPr>
          <a:xfrm>
            <a:off x="516511" y="268973"/>
            <a:ext cx="10515600" cy="1325563"/>
          </a:xfrm>
          <a:noFill/>
        </p:spPr>
        <p:txBody>
          <a:bodyPr/>
          <a:lstStyle/>
          <a:p>
            <a:pPr algn="ctr"/>
            <a:r>
              <a:rPr lang="en-US" sz="4000" dirty="0">
                <a:ln w="13462">
                  <a:solidFill>
                    <a:srgbClr val="FFFF00"/>
                  </a:solidFill>
                  <a:prstDash val="solid"/>
                </a:ln>
                <a:solidFill>
                  <a:schemeClr val="tx1"/>
                </a:solidFill>
                <a:effectLst>
                  <a:glow rad="342900">
                    <a:schemeClr val="bg2">
                      <a:lumMod val="75000"/>
                      <a:alpha val="30000"/>
                    </a:schemeClr>
                  </a:glow>
                  <a:outerShdw blurRad="127000" dist="139700" dir="18900000" algn="bl" rotWithShape="0">
                    <a:schemeClr val="tx1">
                      <a:lumMod val="75000"/>
                      <a:lumOff val="25000"/>
                      <a:alpha val="50000"/>
                    </a:schemeClr>
                  </a:outerShdw>
                </a:effectLst>
              </a:rPr>
              <a:t>CONTENTS</a:t>
            </a:r>
            <a:endParaRPr lang="en-IN" dirty="0">
              <a:ln w="13462">
                <a:solidFill>
                  <a:srgbClr val="FFFF00"/>
                </a:solidFill>
                <a:prstDash val="solid"/>
              </a:ln>
              <a:solidFill>
                <a:schemeClr val="tx1"/>
              </a:solidFill>
              <a:effectLst>
                <a:glow rad="342900">
                  <a:schemeClr val="bg2">
                    <a:lumMod val="75000"/>
                    <a:alpha val="30000"/>
                  </a:schemeClr>
                </a:glow>
                <a:outerShdw blurRad="127000" dist="139700" dir="18900000" algn="bl" rotWithShape="0">
                  <a:schemeClr val="tx1">
                    <a:lumMod val="75000"/>
                    <a:lumOff val="25000"/>
                    <a:alpha val="50000"/>
                  </a:schemeClr>
                </a:outerShdw>
              </a:effectLst>
            </a:endParaRPr>
          </a:p>
        </p:txBody>
      </p:sp>
      <p:sp>
        <p:nvSpPr>
          <p:cNvPr id="8" name="Content Placeholder 7">
            <a:extLst>
              <a:ext uri="{FF2B5EF4-FFF2-40B4-BE49-F238E27FC236}">
                <a16:creationId xmlns:a16="http://schemas.microsoft.com/office/drawing/2014/main" id="{71386AC6-1AFE-4987-B7A3-A43AA5EA30B6}"/>
              </a:ext>
            </a:extLst>
          </p:cNvPr>
          <p:cNvSpPr>
            <a:spLocks noGrp="1"/>
          </p:cNvSpPr>
          <p:nvPr>
            <p:ph sz="half" idx="16"/>
          </p:nvPr>
        </p:nvSpPr>
        <p:spPr>
          <a:xfrm>
            <a:off x="8802580" y="5215937"/>
            <a:ext cx="2666264" cy="477189"/>
          </a:xfrm>
        </p:spPr>
        <p:txBody>
          <a:body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FUTURE SCOPE</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sp>
        <p:nvSpPr>
          <p:cNvPr id="9" name="Content Placeholder 8">
            <a:extLst>
              <a:ext uri="{FF2B5EF4-FFF2-40B4-BE49-F238E27FC236}">
                <a16:creationId xmlns:a16="http://schemas.microsoft.com/office/drawing/2014/main" id="{C5B15521-60BB-4374-A87F-60DD684F700D}"/>
              </a:ext>
            </a:extLst>
          </p:cNvPr>
          <p:cNvSpPr>
            <a:spLocks noGrp="1"/>
          </p:cNvSpPr>
          <p:nvPr>
            <p:ph sz="half" idx="17"/>
          </p:nvPr>
        </p:nvSpPr>
        <p:spPr>
          <a:xfrm>
            <a:off x="4706499" y="5159030"/>
            <a:ext cx="3801668" cy="803552"/>
          </a:xfrm>
        </p:spPr>
        <p:txBody>
          <a:body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ADVANTAGES / </a:t>
            </a:r>
          </a:p>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DIS-ADVANTAGES</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sp>
        <p:nvSpPr>
          <p:cNvPr id="10" name="Content Placeholder 9">
            <a:extLst>
              <a:ext uri="{FF2B5EF4-FFF2-40B4-BE49-F238E27FC236}">
                <a16:creationId xmlns:a16="http://schemas.microsoft.com/office/drawing/2014/main" id="{40BFF4AA-0C71-4029-8F9E-F8010F186B5E}"/>
              </a:ext>
            </a:extLst>
          </p:cNvPr>
          <p:cNvSpPr>
            <a:spLocks noGrp="1"/>
          </p:cNvSpPr>
          <p:nvPr>
            <p:ph sz="half" idx="18"/>
          </p:nvPr>
        </p:nvSpPr>
        <p:spPr>
          <a:xfrm>
            <a:off x="1358647" y="5322212"/>
            <a:ext cx="2872767" cy="477188"/>
          </a:xfrm>
        </p:spPr>
        <p:txBody>
          <a:body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APPLICATIONS</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pic>
        <p:nvPicPr>
          <p:cNvPr id="19" name="Picture Placeholder 18">
            <a:extLst>
              <a:ext uri="{FF2B5EF4-FFF2-40B4-BE49-F238E27FC236}">
                <a16:creationId xmlns:a16="http://schemas.microsoft.com/office/drawing/2014/main" id="{6A4C4519-4B90-4225-9812-D7269DEAE928}"/>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p:blipFill>
        <p:spPr>
          <a:xfrm>
            <a:off x="1873729" y="1469822"/>
            <a:ext cx="1399673" cy="1399673"/>
          </a:xfrm>
          <a:prstGeom prst="rect">
            <a:avLst/>
          </a:prstGeom>
          <a:ln>
            <a:noFill/>
          </a:ln>
          <a:effectLst>
            <a:outerShdw blurRad="292100" dist="139700" dir="2700000" algn="tl" rotWithShape="0">
              <a:srgbClr val="333333">
                <a:alpha val="65000"/>
              </a:srgbClr>
            </a:outerShdw>
          </a:effectLst>
        </p:spPr>
      </p:pic>
      <p:pic>
        <p:nvPicPr>
          <p:cNvPr id="22" name="Picture Placeholder 21">
            <a:extLst>
              <a:ext uri="{FF2B5EF4-FFF2-40B4-BE49-F238E27FC236}">
                <a16:creationId xmlns:a16="http://schemas.microsoft.com/office/drawing/2014/main" id="{21D91E6A-4173-4630-9ED5-450ADEB3EA9B}"/>
              </a:ext>
            </a:extLst>
          </p:cNvPr>
          <p:cNvPicPr>
            <a:picLocks noGrp="1" noChangeAspect="1"/>
          </p:cNvPicPr>
          <p:nvPr>
            <p:ph type="pic" sz="quarter" idx="20"/>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p:blipFill>
        <p:spPr>
          <a:xfrm>
            <a:off x="5565562" y="1563871"/>
            <a:ext cx="1399671" cy="1399671"/>
          </a:xfrm>
          <a:prstGeom prst="rect">
            <a:avLst/>
          </a:prstGeom>
          <a:ln>
            <a:noFill/>
          </a:ln>
          <a:effectLst>
            <a:outerShdw blurRad="292100" dist="139700" dir="2700000" algn="tl" rotWithShape="0">
              <a:srgbClr val="333333">
                <a:alpha val="65000"/>
              </a:srgbClr>
            </a:outerShdw>
          </a:effectLst>
        </p:spPr>
      </p:pic>
      <p:pic>
        <p:nvPicPr>
          <p:cNvPr id="29" name="Picture Placeholder 28">
            <a:extLst>
              <a:ext uri="{FF2B5EF4-FFF2-40B4-BE49-F238E27FC236}">
                <a16:creationId xmlns:a16="http://schemas.microsoft.com/office/drawing/2014/main" id="{BAF88F22-0DA5-407F-8014-F0B08E7F5596}"/>
              </a:ext>
            </a:extLst>
          </p:cNvPr>
          <p:cNvPicPr>
            <a:picLocks noGrp="1" noChangeAspect="1"/>
          </p:cNvPicPr>
          <p:nvPr>
            <p:ph type="pic" sz="quarter" idx="21"/>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p:blipFill>
        <p:spPr>
          <a:xfrm>
            <a:off x="9381883" y="1469823"/>
            <a:ext cx="1399672" cy="1399672"/>
          </a:xfrm>
          <a:prstGeom prst="rect">
            <a:avLst/>
          </a:prstGeom>
          <a:ln>
            <a:noFill/>
          </a:ln>
          <a:effectLst>
            <a:outerShdw blurRad="292100" dist="139700" dir="2700000" algn="tl" rotWithShape="0">
              <a:srgbClr val="333333">
                <a:alpha val="65000"/>
              </a:srgbClr>
            </a:outerShdw>
          </a:effectLst>
        </p:spPr>
      </p:pic>
      <p:pic>
        <p:nvPicPr>
          <p:cNvPr id="32" name="Picture Placeholder 31">
            <a:extLst>
              <a:ext uri="{FF2B5EF4-FFF2-40B4-BE49-F238E27FC236}">
                <a16:creationId xmlns:a16="http://schemas.microsoft.com/office/drawing/2014/main" id="{0BA23E06-B46B-408B-97DC-3F6CC508AE8B}"/>
              </a:ext>
            </a:extLst>
          </p:cNvPr>
          <p:cNvPicPr>
            <a:picLocks noGrp="1" noChangeAspect="1"/>
          </p:cNvPicPr>
          <p:nvPr>
            <p:ph type="pic" sz="quarter" idx="22"/>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p:blipFill>
        <p:spPr>
          <a:xfrm>
            <a:off x="1839156" y="3731706"/>
            <a:ext cx="1468817" cy="1468817"/>
          </a:xfrm>
          <a:prstGeom prst="rect">
            <a:avLst/>
          </a:prstGeom>
          <a:ln>
            <a:noFill/>
          </a:ln>
          <a:effectLst>
            <a:outerShdw blurRad="292100" dist="139700" dir="2700000" algn="tl" rotWithShape="0">
              <a:srgbClr val="333333">
                <a:alpha val="65000"/>
              </a:srgbClr>
            </a:outerShdw>
          </a:effectLst>
        </p:spPr>
      </p:pic>
      <p:pic>
        <p:nvPicPr>
          <p:cNvPr id="38" name="Picture Placeholder 37">
            <a:extLst>
              <a:ext uri="{FF2B5EF4-FFF2-40B4-BE49-F238E27FC236}">
                <a16:creationId xmlns:a16="http://schemas.microsoft.com/office/drawing/2014/main" id="{701CBF97-2E2F-410C-9B38-6ABE1141781A}"/>
              </a:ext>
            </a:extLst>
          </p:cNvPr>
          <p:cNvPicPr>
            <a:picLocks noGrp="1" noChangeAspect="1"/>
          </p:cNvPicPr>
          <p:nvPr>
            <p:ph type="pic" sz="quarter" idx="23"/>
          </p:nvPr>
        </p:nvPicPr>
        <p:blipFill rotWithShape="1">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677" r="-1854"/>
          <a:stretch/>
        </p:blipFill>
        <p:spPr>
          <a:xfrm>
            <a:off x="4862261" y="3695492"/>
            <a:ext cx="2734983" cy="1520445"/>
          </a:xfrm>
          <a:prstGeom prst="rect">
            <a:avLst/>
          </a:prstGeom>
          <a:ln>
            <a:noFill/>
          </a:ln>
          <a:effectLst>
            <a:outerShdw blurRad="292100" dist="139700" dir="2700000" algn="tl" rotWithShape="0">
              <a:srgbClr val="333333">
                <a:alpha val="65000"/>
              </a:srgbClr>
            </a:outerShdw>
          </a:effectLst>
        </p:spPr>
      </p:pic>
      <p:pic>
        <p:nvPicPr>
          <p:cNvPr id="41" name="Picture Placeholder 40">
            <a:extLst>
              <a:ext uri="{FF2B5EF4-FFF2-40B4-BE49-F238E27FC236}">
                <a16:creationId xmlns:a16="http://schemas.microsoft.com/office/drawing/2014/main" id="{520D92C5-8D6A-4EB9-893F-5B60F465F266}"/>
              </a:ext>
            </a:extLst>
          </p:cNvPr>
          <p:cNvPicPr>
            <a:picLocks noGrp="1" noChangeAspect="1"/>
          </p:cNvPicPr>
          <p:nvPr>
            <p:ph type="pic" sz="quarter" idx="24"/>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a:stretch>
        </p:blipFill>
        <p:spPr>
          <a:xfrm>
            <a:off x="9388088" y="3695492"/>
            <a:ext cx="1402147" cy="1402147"/>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0717E734-2D66-4908-B3F0-02CDE3CB22CA}"/>
              </a:ext>
            </a:extLst>
          </p:cNvPr>
          <p:cNvSpPr txBox="1"/>
          <p:nvPr/>
        </p:nvSpPr>
        <p:spPr>
          <a:xfrm>
            <a:off x="635752" y="2055813"/>
            <a:ext cx="1000000" cy="230832"/>
          </a:xfrm>
          <a:prstGeom prst="rect">
            <a:avLst/>
          </a:prstGeom>
          <a:noFill/>
        </p:spPr>
        <p:txBody>
          <a:bodyPr wrap="square" rtlCol="0">
            <a:spAutoFit/>
          </a:bodyPr>
          <a:lstStyle/>
          <a:p>
            <a:endParaRPr lang="en-IN" sz="900" dirty="0"/>
          </a:p>
        </p:txBody>
      </p:sp>
      <p:sp>
        <p:nvSpPr>
          <p:cNvPr id="44" name="Content Placeholder 3">
            <a:extLst>
              <a:ext uri="{FF2B5EF4-FFF2-40B4-BE49-F238E27FC236}">
                <a16:creationId xmlns:a16="http://schemas.microsoft.com/office/drawing/2014/main" id="{23A229BF-22C2-4A76-ABEC-E52E31B0EA68}"/>
              </a:ext>
            </a:extLst>
          </p:cNvPr>
          <p:cNvSpPr txBox="1">
            <a:spLocks/>
          </p:cNvSpPr>
          <p:nvPr/>
        </p:nvSpPr>
        <p:spPr>
          <a:xfrm>
            <a:off x="1044918" y="3143117"/>
            <a:ext cx="3186496" cy="3921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rPr>
              <a:t>COMPONENTS</a:t>
            </a:r>
            <a:endParaRPr lang="en-IN" sz="2400" b="1" dirty="0">
              <a:ln w="6350" cap="rnd">
                <a:solidFill>
                  <a:schemeClr val="accent2">
                    <a:lumMod val="50000"/>
                  </a:schemeClr>
                </a:solidFill>
                <a:prstDash val="solid"/>
                <a:bevel/>
              </a:ln>
              <a:solidFill>
                <a:srgbClr val="FFFFFF"/>
              </a:solidFill>
              <a:effectLst>
                <a:outerShdw blurRad="101600" dist="152400" dir="5400000" algn="t" rotWithShape="0">
                  <a:prstClr val="black">
                    <a:alpha val="50000"/>
                  </a:prstClr>
                </a:outerShdw>
              </a:effectLst>
            </a:endParaRPr>
          </a:p>
        </p:txBody>
      </p:sp>
    </p:spTree>
    <p:extLst>
      <p:ext uri="{BB962C8B-B14F-4D97-AF65-F5344CB8AC3E}">
        <p14:creationId xmlns:p14="http://schemas.microsoft.com/office/powerpoint/2010/main" val="3485253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a:stretch/>
        </p:blipFill>
        <p:spPr>
          <a:xfrm>
            <a:off x="0" y="1350"/>
            <a:ext cx="6219190"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2665" y="-50366"/>
            <a:ext cx="6232043" cy="6908366"/>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0000"/>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pPr/>
              <a:t>40</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bg1"/>
                </a:solidFill>
              </a:rPr>
              <a:t>OUR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bwMode="white">
          <a:xfrm>
            <a:off x="1613267" y="5416234"/>
            <a:ext cx="2700338" cy="738187"/>
          </a:xfrm>
        </p:spPr>
        <p:txBody>
          <a:bodyPr>
            <a:normAutofit fontScale="92500" lnSpcReduction="10000"/>
          </a:bodyPr>
          <a:lstStyle/>
          <a:p>
            <a:pPr>
              <a:lnSpc>
                <a:spcPct val="100000"/>
              </a:lnSpc>
              <a:spcBef>
                <a:spcPts val="0"/>
              </a:spcBef>
            </a:pPr>
            <a:r>
              <a:rPr lang="en-US" sz="2600" b="1" dirty="0">
                <a:solidFill>
                  <a:srgbClr val="FFFF00"/>
                </a:solidFill>
                <a:latin typeface="Calibri" panose="020F0502020204030204" pitchFamily="34" charset="0"/>
                <a:cs typeface="Calibri" panose="020F0502020204030204" pitchFamily="34" charset="0"/>
              </a:rPr>
              <a:t>U. Sai Kumar</a:t>
            </a:r>
            <a:endParaRPr lang="en-US" sz="2800" b="1" dirty="0">
              <a:solidFill>
                <a:srgbClr val="FFFF00"/>
              </a:solidFill>
              <a:latin typeface="Calibri" panose="020F0502020204030204" pitchFamily="34" charset="0"/>
              <a:cs typeface="Calibri" panose="020F0502020204030204" pitchFamily="34" charset="0"/>
            </a:endParaRPr>
          </a:p>
          <a:p>
            <a:pPr>
              <a:lnSpc>
                <a:spcPct val="100000"/>
              </a:lnSpc>
              <a:spcBef>
                <a:spcPts val="0"/>
              </a:spcBef>
            </a:pPr>
            <a:r>
              <a:rPr lang="en-US" sz="2400" i="1" dirty="0">
                <a:solidFill>
                  <a:schemeClr val="bg2"/>
                </a:solidFill>
                <a:latin typeface="Agency FB" panose="020B0503020202020204" pitchFamily="34" charset="0"/>
              </a:rPr>
              <a:t>19253-EC-224</a:t>
            </a:r>
            <a:endParaRPr lang="en-US" sz="1800" i="1" dirty="0">
              <a:solidFill>
                <a:schemeClr val="bg2"/>
              </a:solidFill>
              <a:latin typeface="Agency FB" panose="020B0503020202020204" pitchFamily="34" charset="0"/>
            </a:endParaRP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1613267" y="2031753"/>
            <a:ext cx="2700338" cy="738187"/>
          </a:xfrm>
        </p:spPr>
        <p:txBody>
          <a:bodyPr>
            <a:normAutofit fontScale="92500" lnSpcReduction="10000"/>
          </a:bodyPr>
          <a:lstStyle/>
          <a:p>
            <a:pPr>
              <a:lnSpc>
                <a:spcPct val="100000"/>
              </a:lnSpc>
              <a:spcBef>
                <a:spcPts val="0"/>
              </a:spcBef>
            </a:pPr>
            <a:r>
              <a:rPr lang="en-US" sz="2600" b="1" dirty="0">
                <a:solidFill>
                  <a:srgbClr val="FFFF00"/>
                </a:solidFill>
                <a:latin typeface="Calibri" panose="020F0502020204030204" pitchFamily="34" charset="0"/>
                <a:cs typeface="Calibri" panose="020F0502020204030204" pitchFamily="34" charset="0"/>
              </a:rPr>
              <a:t>T. Rajeev</a:t>
            </a:r>
            <a:endParaRPr lang="en-US" sz="2400" b="1" dirty="0">
              <a:solidFill>
                <a:srgbClr val="FFFF00"/>
              </a:solidFill>
              <a:latin typeface="Calibri" panose="020F0502020204030204" pitchFamily="34" charset="0"/>
              <a:cs typeface="Calibri" panose="020F0502020204030204" pitchFamily="34" charset="0"/>
            </a:endParaRPr>
          </a:p>
          <a:p>
            <a:pPr>
              <a:lnSpc>
                <a:spcPct val="100000"/>
              </a:lnSpc>
              <a:spcBef>
                <a:spcPts val="0"/>
              </a:spcBef>
            </a:pPr>
            <a:r>
              <a:rPr lang="en-US" sz="2400" i="1" dirty="0">
                <a:solidFill>
                  <a:schemeClr val="bg2"/>
                </a:solidFill>
                <a:latin typeface="Agency FB" panose="020B0503020202020204" pitchFamily="34" charset="0"/>
              </a:rPr>
              <a:t>19253-EC-243</a:t>
            </a:r>
            <a:endParaRPr lang="en-US" sz="1400" i="1" dirty="0">
              <a:solidFill>
                <a:schemeClr val="bg2"/>
              </a:solidFill>
              <a:latin typeface="Agency FB" panose="020B0503020202020204" pitchFamily="34" charset="0"/>
            </a:endParaRP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bwMode="white">
          <a:xfrm>
            <a:off x="1613267" y="2877873"/>
            <a:ext cx="2700338" cy="738187"/>
          </a:xfrm>
        </p:spPr>
        <p:txBody>
          <a:bodyPr>
            <a:normAutofit fontScale="92500" lnSpcReduction="10000"/>
          </a:bodyPr>
          <a:lstStyle/>
          <a:p>
            <a:pPr>
              <a:lnSpc>
                <a:spcPct val="100000"/>
              </a:lnSpc>
              <a:spcBef>
                <a:spcPts val="0"/>
              </a:spcBef>
            </a:pPr>
            <a:r>
              <a:rPr lang="en-US" sz="2600" b="1" dirty="0">
                <a:solidFill>
                  <a:srgbClr val="FFFF00"/>
                </a:solidFill>
                <a:latin typeface="Calibri" panose="020F0502020204030204" pitchFamily="34" charset="0"/>
                <a:cs typeface="Calibri" panose="020F0502020204030204" pitchFamily="34" charset="0"/>
              </a:rPr>
              <a:t>M. Sunny Babu</a:t>
            </a:r>
          </a:p>
          <a:p>
            <a:pPr>
              <a:lnSpc>
                <a:spcPct val="100000"/>
              </a:lnSpc>
              <a:spcBef>
                <a:spcPts val="0"/>
              </a:spcBef>
            </a:pPr>
            <a:r>
              <a:rPr lang="en-US" sz="2400" i="1" dirty="0">
                <a:solidFill>
                  <a:schemeClr val="bg2"/>
                </a:solidFill>
                <a:latin typeface="Agency FB" panose="020B0503020202020204" pitchFamily="34" charset="0"/>
                <a:cs typeface="Calibri" panose="020F0502020204030204" pitchFamily="34" charset="0"/>
              </a:rPr>
              <a:t>19253-EC-238</a:t>
            </a:r>
            <a:endParaRPr lang="en-US" sz="1800" i="1" dirty="0">
              <a:solidFill>
                <a:schemeClr val="bg2"/>
              </a:solidFill>
              <a:latin typeface="Agency FB" panose="020B0503020202020204" pitchFamily="34" charset="0"/>
              <a:cs typeface="Calibri" panose="020F0502020204030204" pitchFamily="34" charset="0"/>
            </a:endParaRP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19" name="Text Placeholder 41">
            <a:extLst>
              <a:ext uri="{FF2B5EF4-FFF2-40B4-BE49-F238E27FC236}">
                <a16:creationId xmlns:a16="http://schemas.microsoft.com/office/drawing/2014/main" id="{A7846693-04BF-4710-B6BC-B8FC978E3BA6}"/>
              </a:ext>
            </a:extLst>
          </p:cNvPr>
          <p:cNvSpPr txBox="1">
            <a:spLocks/>
          </p:cNvSpPr>
          <p:nvPr/>
        </p:nvSpPr>
        <p:spPr bwMode="white">
          <a:xfrm>
            <a:off x="1613267" y="3723993"/>
            <a:ext cx="2700338" cy="7381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b="1" dirty="0">
                <a:solidFill>
                  <a:srgbClr val="FFFF00"/>
                </a:solidFill>
                <a:latin typeface="Calibri" panose="020F0502020204030204" pitchFamily="34" charset="0"/>
                <a:cs typeface="Calibri" panose="020F0502020204030204" pitchFamily="34" charset="0"/>
              </a:rPr>
              <a:t>K. PALLAVI</a:t>
            </a:r>
            <a:endParaRPr lang="en-US" sz="2800" b="1" dirty="0">
              <a:solidFill>
                <a:srgbClr val="FFFF00"/>
              </a:solidFill>
              <a:latin typeface="Calibri" panose="020F0502020204030204" pitchFamily="34" charset="0"/>
              <a:cs typeface="Calibri" panose="020F0502020204030204" pitchFamily="34" charset="0"/>
            </a:endParaRPr>
          </a:p>
          <a:p>
            <a:pPr>
              <a:lnSpc>
                <a:spcPct val="100000"/>
              </a:lnSpc>
              <a:spcBef>
                <a:spcPts val="0"/>
              </a:spcBef>
            </a:pPr>
            <a:r>
              <a:rPr lang="en-US" sz="2400" i="1" dirty="0">
                <a:solidFill>
                  <a:schemeClr val="bg2"/>
                </a:solidFill>
                <a:latin typeface="Agency FB" panose="020B0503020202020204" pitchFamily="34" charset="0"/>
                <a:cs typeface="Calibri" panose="020F0502020204030204" pitchFamily="34" charset="0"/>
              </a:rPr>
              <a:t>19253-EC-253</a:t>
            </a:r>
            <a:endParaRPr lang="en-US" i="1" dirty="0">
              <a:solidFill>
                <a:schemeClr val="bg2"/>
              </a:solidFill>
              <a:latin typeface="Agency FB" panose="020B0503020202020204" pitchFamily="34" charset="0"/>
              <a:cs typeface="Calibri" panose="020F0502020204030204" pitchFamily="34" charset="0"/>
            </a:endParaRPr>
          </a:p>
        </p:txBody>
      </p:sp>
      <p:sp>
        <p:nvSpPr>
          <p:cNvPr id="33" name="Text Placeholder 43">
            <a:extLst>
              <a:ext uri="{FF2B5EF4-FFF2-40B4-BE49-F238E27FC236}">
                <a16:creationId xmlns:a16="http://schemas.microsoft.com/office/drawing/2014/main" id="{5D960A8B-F557-47AF-A057-6A370367129F}"/>
              </a:ext>
            </a:extLst>
          </p:cNvPr>
          <p:cNvSpPr txBox="1">
            <a:spLocks/>
          </p:cNvSpPr>
          <p:nvPr/>
        </p:nvSpPr>
        <p:spPr bwMode="white">
          <a:xfrm>
            <a:off x="1613267" y="4570113"/>
            <a:ext cx="2700338" cy="7381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b="1" dirty="0">
                <a:solidFill>
                  <a:srgbClr val="FFFF00"/>
                </a:solidFill>
                <a:latin typeface="Calibri" panose="020F0502020204030204" pitchFamily="34" charset="0"/>
                <a:cs typeface="Calibri" panose="020F0502020204030204" pitchFamily="34" charset="0"/>
              </a:rPr>
              <a:t>N. Karthik</a:t>
            </a:r>
            <a:endParaRPr lang="en-US" sz="2800" b="1" dirty="0">
              <a:solidFill>
                <a:srgbClr val="FFFF00"/>
              </a:solidFill>
              <a:latin typeface="Calibri" panose="020F0502020204030204" pitchFamily="34" charset="0"/>
              <a:cs typeface="Calibri" panose="020F0502020204030204" pitchFamily="34" charset="0"/>
            </a:endParaRPr>
          </a:p>
          <a:p>
            <a:pPr>
              <a:lnSpc>
                <a:spcPct val="100000"/>
              </a:lnSpc>
              <a:spcBef>
                <a:spcPts val="0"/>
              </a:spcBef>
            </a:pPr>
            <a:r>
              <a:rPr lang="en-US" sz="2400" i="1" dirty="0">
                <a:solidFill>
                  <a:schemeClr val="bg2"/>
                </a:solidFill>
                <a:latin typeface="Agency FB" panose="020B0503020202020204" pitchFamily="34" charset="0"/>
              </a:rPr>
              <a:t>19253-EC-228</a:t>
            </a:r>
            <a:endParaRPr lang="en-US" sz="1800" i="1" dirty="0">
              <a:solidFill>
                <a:schemeClr val="bg2"/>
              </a:solidFill>
              <a:latin typeface="Agency FB" panose="020B0503020202020204" pitchFamily="34" charset="0"/>
            </a:endParaRPr>
          </a:p>
        </p:txBody>
      </p:sp>
      <p:grpSp>
        <p:nvGrpSpPr>
          <p:cNvPr id="28" name="Google Shape;745;p21">
            <a:extLst>
              <a:ext uri="{FF2B5EF4-FFF2-40B4-BE49-F238E27FC236}">
                <a16:creationId xmlns:a16="http://schemas.microsoft.com/office/drawing/2014/main" id="{7380EACE-ED51-40F0-B7DF-CD04E216E814}"/>
              </a:ext>
            </a:extLst>
          </p:cNvPr>
          <p:cNvGrpSpPr/>
          <p:nvPr/>
        </p:nvGrpSpPr>
        <p:grpSpPr>
          <a:xfrm>
            <a:off x="7121062" y="1690688"/>
            <a:ext cx="3476648" cy="3642589"/>
            <a:chOff x="4950718" y="1187772"/>
            <a:chExt cx="3383924" cy="3545451"/>
          </a:xfrm>
        </p:grpSpPr>
        <p:sp>
          <p:nvSpPr>
            <p:cNvPr id="32" name="Google Shape;746;p21">
              <a:extLst>
                <a:ext uri="{FF2B5EF4-FFF2-40B4-BE49-F238E27FC236}">
                  <a16:creationId xmlns:a16="http://schemas.microsoft.com/office/drawing/2014/main" id="{0AB37AE5-692C-4D97-9B1F-723B9813CB2C}"/>
                </a:ext>
              </a:extLst>
            </p:cNvPr>
            <p:cNvSpPr/>
            <p:nvPr/>
          </p:nvSpPr>
          <p:spPr>
            <a:xfrm>
              <a:off x="8039446" y="4439810"/>
              <a:ext cx="135250" cy="135889"/>
            </a:xfrm>
            <a:custGeom>
              <a:avLst/>
              <a:gdLst/>
              <a:ahLst/>
              <a:cxnLst/>
              <a:rect l="l" t="t" r="r" b="b"/>
              <a:pathLst>
                <a:path w="4020" h="4039" fill="none" extrusionOk="0">
                  <a:moveTo>
                    <a:pt x="4019" y="2009"/>
                  </a:moveTo>
                  <a:cubicBezTo>
                    <a:pt x="4019" y="3123"/>
                    <a:pt x="3124" y="4038"/>
                    <a:pt x="2010" y="4038"/>
                  </a:cubicBezTo>
                  <a:cubicBezTo>
                    <a:pt x="896" y="4038"/>
                    <a:pt x="1" y="3123"/>
                    <a:pt x="1" y="2009"/>
                  </a:cubicBezTo>
                  <a:cubicBezTo>
                    <a:pt x="1" y="895"/>
                    <a:pt x="896" y="0"/>
                    <a:pt x="2010" y="0"/>
                  </a:cubicBezTo>
                  <a:cubicBezTo>
                    <a:pt x="3124" y="0"/>
                    <a:pt x="4019" y="895"/>
                    <a:pt x="4019" y="2009"/>
                  </a:cubicBezTo>
                  <a:close/>
                </a:path>
              </a:pathLst>
            </a:custGeom>
            <a:noFill/>
            <a:ln w="18900" cap="flat"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747;p21">
              <a:extLst>
                <a:ext uri="{FF2B5EF4-FFF2-40B4-BE49-F238E27FC236}">
                  <a16:creationId xmlns:a16="http://schemas.microsoft.com/office/drawing/2014/main" id="{C03D592D-0523-4975-8101-4A387571788F}"/>
                </a:ext>
              </a:extLst>
            </p:cNvPr>
            <p:cNvSpPr/>
            <p:nvPr/>
          </p:nvSpPr>
          <p:spPr>
            <a:xfrm>
              <a:off x="7043571" y="1429373"/>
              <a:ext cx="34" cy="166035"/>
            </a:xfrm>
            <a:custGeom>
              <a:avLst/>
              <a:gdLst/>
              <a:ahLst/>
              <a:cxnLst/>
              <a:rect l="l" t="t" r="r" b="b"/>
              <a:pathLst>
                <a:path w="1" h="4935" fill="none" extrusionOk="0">
                  <a:moveTo>
                    <a:pt x="0" y="1"/>
                  </a:moveTo>
                  <a:lnTo>
                    <a:pt x="0" y="4934"/>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748;p21">
              <a:extLst>
                <a:ext uri="{FF2B5EF4-FFF2-40B4-BE49-F238E27FC236}">
                  <a16:creationId xmlns:a16="http://schemas.microsoft.com/office/drawing/2014/main" id="{8754DB52-9112-4F20-80D4-0A50816A8D1E}"/>
                </a:ext>
              </a:extLst>
            </p:cNvPr>
            <p:cNvSpPr/>
            <p:nvPr/>
          </p:nvSpPr>
          <p:spPr>
            <a:xfrm>
              <a:off x="6961243" y="1512374"/>
              <a:ext cx="165362" cy="34"/>
            </a:xfrm>
            <a:custGeom>
              <a:avLst/>
              <a:gdLst/>
              <a:ahLst/>
              <a:cxnLst/>
              <a:rect l="l" t="t" r="r" b="b"/>
              <a:pathLst>
                <a:path w="4915" h="1" fill="none" extrusionOk="0">
                  <a:moveTo>
                    <a:pt x="4914"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749;p21">
              <a:extLst>
                <a:ext uri="{FF2B5EF4-FFF2-40B4-BE49-F238E27FC236}">
                  <a16:creationId xmlns:a16="http://schemas.microsoft.com/office/drawing/2014/main" id="{FCA86D4E-F2F7-47EE-AFFC-03C13C924E7C}"/>
                </a:ext>
              </a:extLst>
            </p:cNvPr>
            <p:cNvSpPr/>
            <p:nvPr/>
          </p:nvSpPr>
          <p:spPr>
            <a:xfrm>
              <a:off x="5951977" y="4398965"/>
              <a:ext cx="149280" cy="149280"/>
            </a:xfrm>
            <a:custGeom>
              <a:avLst/>
              <a:gdLst/>
              <a:ahLst/>
              <a:cxnLst/>
              <a:rect l="l" t="t" r="r" b="b"/>
              <a:pathLst>
                <a:path w="4437" h="4437" fill="none" extrusionOk="0">
                  <a:moveTo>
                    <a:pt x="2686" y="259"/>
                  </a:moveTo>
                  <a:cubicBezTo>
                    <a:pt x="3760" y="518"/>
                    <a:pt x="4437" y="1592"/>
                    <a:pt x="4178" y="2686"/>
                  </a:cubicBezTo>
                  <a:cubicBezTo>
                    <a:pt x="3939" y="3761"/>
                    <a:pt x="2845" y="4437"/>
                    <a:pt x="1771" y="4178"/>
                  </a:cubicBezTo>
                  <a:cubicBezTo>
                    <a:pt x="677" y="3920"/>
                    <a:pt x="0" y="2845"/>
                    <a:pt x="259" y="1751"/>
                  </a:cubicBezTo>
                  <a:cubicBezTo>
                    <a:pt x="518" y="677"/>
                    <a:pt x="1612" y="1"/>
                    <a:pt x="2686" y="259"/>
                  </a:cubicBezTo>
                  <a:close/>
                </a:path>
              </a:pathLst>
            </a:custGeom>
            <a:noFill/>
            <a:ln w="184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750;p21">
              <a:extLst>
                <a:ext uri="{FF2B5EF4-FFF2-40B4-BE49-F238E27FC236}">
                  <a16:creationId xmlns:a16="http://schemas.microsoft.com/office/drawing/2014/main" id="{E07BDD58-3882-4C6E-8EB4-65379EB991FC}"/>
                </a:ext>
              </a:extLst>
            </p:cNvPr>
            <p:cNvSpPr/>
            <p:nvPr/>
          </p:nvSpPr>
          <p:spPr>
            <a:xfrm>
              <a:off x="7955806" y="1594702"/>
              <a:ext cx="149280" cy="148607"/>
            </a:xfrm>
            <a:custGeom>
              <a:avLst/>
              <a:gdLst/>
              <a:ahLst/>
              <a:cxnLst/>
              <a:rect l="l" t="t" r="r" b="b"/>
              <a:pathLst>
                <a:path w="4437" h="4417" fill="none" extrusionOk="0">
                  <a:moveTo>
                    <a:pt x="2666" y="259"/>
                  </a:moveTo>
                  <a:cubicBezTo>
                    <a:pt x="3760" y="498"/>
                    <a:pt x="4436" y="1592"/>
                    <a:pt x="4178" y="2666"/>
                  </a:cubicBezTo>
                  <a:cubicBezTo>
                    <a:pt x="3919" y="3760"/>
                    <a:pt x="2825" y="4416"/>
                    <a:pt x="1751" y="4178"/>
                  </a:cubicBezTo>
                  <a:cubicBezTo>
                    <a:pt x="657" y="3919"/>
                    <a:pt x="0" y="2825"/>
                    <a:pt x="259" y="1751"/>
                  </a:cubicBezTo>
                  <a:cubicBezTo>
                    <a:pt x="497" y="657"/>
                    <a:pt x="1592" y="0"/>
                    <a:pt x="2666" y="25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751;p21">
              <a:extLst>
                <a:ext uri="{FF2B5EF4-FFF2-40B4-BE49-F238E27FC236}">
                  <a16:creationId xmlns:a16="http://schemas.microsoft.com/office/drawing/2014/main" id="{7BBCB981-DEC9-4426-BFB6-567E22CB8865}"/>
                </a:ext>
              </a:extLst>
            </p:cNvPr>
            <p:cNvSpPr/>
            <p:nvPr/>
          </p:nvSpPr>
          <p:spPr>
            <a:xfrm>
              <a:off x="7120549" y="4279831"/>
              <a:ext cx="34" cy="166035"/>
            </a:xfrm>
            <a:custGeom>
              <a:avLst/>
              <a:gdLst/>
              <a:ahLst/>
              <a:cxnLst/>
              <a:rect l="l" t="t" r="r" b="b"/>
              <a:pathLst>
                <a:path w="1" h="4935" fill="none" extrusionOk="0">
                  <a:moveTo>
                    <a:pt x="0" y="1"/>
                  </a:moveTo>
                  <a:lnTo>
                    <a:pt x="0" y="4934"/>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752;p21">
              <a:extLst>
                <a:ext uri="{FF2B5EF4-FFF2-40B4-BE49-F238E27FC236}">
                  <a16:creationId xmlns:a16="http://schemas.microsoft.com/office/drawing/2014/main" id="{79B1FBA8-0CD6-492E-8D9C-2994C29B8C93}"/>
                </a:ext>
              </a:extLst>
            </p:cNvPr>
            <p:cNvSpPr/>
            <p:nvPr/>
          </p:nvSpPr>
          <p:spPr>
            <a:xfrm>
              <a:off x="7038221" y="4362831"/>
              <a:ext cx="166001" cy="34"/>
            </a:xfrm>
            <a:custGeom>
              <a:avLst/>
              <a:gdLst/>
              <a:ahLst/>
              <a:cxnLst/>
              <a:rect l="l" t="t" r="r" b="b"/>
              <a:pathLst>
                <a:path w="4934" h="1" fill="none" extrusionOk="0">
                  <a:moveTo>
                    <a:pt x="4934" y="1"/>
                  </a:moveTo>
                  <a:lnTo>
                    <a:pt x="0" y="1"/>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753;p21">
              <a:extLst>
                <a:ext uri="{FF2B5EF4-FFF2-40B4-BE49-F238E27FC236}">
                  <a16:creationId xmlns:a16="http://schemas.microsoft.com/office/drawing/2014/main" id="{69F9BF64-F2D9-45AA-9B2E-7667D4678D29}"/>
                </a:ext>
              </a:extLst>
            </p:cNvPr>
            <p:cNvSpPr/>
            <p:nvPr/>
          </p:nvSpPr>
          <p:spPr>
            <a:xfrm>
              <a:off x="5312800" y="2120093"/>
              <a:ext cx="34" cy="137235"/>
            </a:xfrm>
            <a:custGeom>
              <a:avLst/>
              <a:gdLst/>
              <a:ahLst/>
              <a:cxnLst/>
              <a:rect l="l" t="t" r="r" b="b"/>
              <a:pathLst>
                <a:path w="1" h="4079" fill="none" extrusionOk="0">
                  <a:moveTo>
                    <a:pt x="1" y="0"/>
                  </a:moveTo>
                  <a:lnTo>
                    <a:pt x="1" y="4078"/>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754;p21">
              <a:extLst>
                <a:ext uri="{FF2B5EF4-FFF2-40B4-BE49-F238E27FC236}">
                  <a16:creationId xmlns:a16="http://schemas.microsoft.com/office/drawing/2014/main" id="{9077541D-76BB-425E-894A-F0589563EC08}"/>
                </a:ext>
              </a:extLst>
            </p:cNvPr>
            <p:cNvSpPr/>
            <p:nvPr/>
          </p:nvSpPr>
          <p:spPr>
            <a:xfrm>
              <a:off x="5244535" y="2188358"/>
              <a:ext cx="135923" cy="34"/>
            </a:xfrm>
            <a:custGeom>
              <a:avLst/>
              <a:gdLst/>
              <a:ahLst/>
              <a:cxnLst/>
              <a:rect l="l" t="t" r="r" b="b"/>
              <a:pathLst>
                <a:path w="4040" h="1" fill="none" extrusionOk="0">
                  <a:moveTo>
                    <a:pt x="4039"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755;p21">
              <a:extLst>
                <a:ext uri="{FF2B5EF4-FFF2-40B4-BE49-F238E27FC236}">
                  <a16:creationId xmlns:a16="http://schemas.microsoft.com/office/drawing/2014/main" id="{22ECD95B-DAE2-4594-BC95-998102167914}"/>
                </a:ext>
              </a:extLst>
            </p:cNvPr>
            <p:cNvSpPr/>
            <p:nvPr/>
          </p:nvSpPr>
          <p:spPr>
            <a:xfrm>
              <a:off x="5048456" y="2749211"/>
              <a:ext cx="135889" cy="135216"/>
            </a:xfrm>
            <a:custGeom>
              <a:avLst/>
              <a:gdLst/>
              <a:ahLst/>
              <a:cxnLst/>
              <a:rect l="l" t="t" r="r" b="b"/>
              <a:pathLst>
                <a:path w="4039" h="4019" fill="none" extrusionOk="0">
                  <a:moveTo>
                    <a:pt x="4039" y="2009"/>
                  </a:moveTo>
                  <a:cubicBezTo>
                    <a:pt x="4039" y="3123"/>
                    <a:pt x="3123" y="4019"/>
                    <a:pt x="2009" y="4019"/>
                  </a:cubicBezTo>
                  <a:cubicBezTo>
                    <a:pt x="915" y="4019"/>
                    <a:pt x="0" y="3123"/>
                    <a:pt x="0" y="2009"/>
                  </a:cubicBezTo>
                  <a:cubicBezTo>
                    <a:pt x="0" y="895"/>
                    <a:pt x="915" y="0"/>
                    <a:pt x="2009" y="0"/>
                  </a:cubicBezTo>
                  <a:cubicBezTo>
                    <a:pt x="3123" y="0"/>
                    <a:pt x="4039" y="895"/>
                    <a:pt x="4039" y="200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756;p21">
              <a:extLst>
                <a:ext uri="{FF2B5EF4-FFF2-40B4-BE49-F238E27FC236}">
                  <a16:creationId xmlns:a16="http://schemas.microsoft.com/office/drawing/2014/main" id="{7AAFB7BC-268C-4B4D-A45E-F9104E9773EB}"/>
                </a:ext>
              </a:extLst>
            </p:cNvPr>
            <p:cNvSpPr/>
            <p:nvPr/>
          </p:nvSpPr>
          <p:spPr>
            <a:xfrm>
              <a:off x="5033719" y="3718978"/>
              <a:ext cx="34" cy="166035"/>
            </a:xfrm>
            <a:custGeom>
              <a:avLst/>
              <a:gdLst/>
              <a:ahLst/>
              <a:cxnLst/>
              <a:rect l="l" t="t" r="r" b="b"/>
              <a:pathLst>
                <a:path w="1" h="4935" fill="none" extrusionOk="0">
                  <a:moveTo>
                    <a:pt x="1" y="1"/>
                  </a:moveTo>
                  <a:lnTo>
                    <a:pt x="1" y="4934"/>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757;p21">
              <a:extLst>
                <a:ext uri="{FF2B5EF4-FFF2-40B4-BE49-F238E27FC236}">
                  <a16:creationId xmlns:a16="http://schemas.microsoft.com/office/drawing/2014/main" id="{F2A42583-B157-4650-AF3E-C148CB9814A8}"/>
                </a:ext>
              </a:extLst>
            </p:cNvPr>
            <p:cNvSpPr/>
            <p:nvPr/>
          </p:nvSpPr>
          <p:spPr>
            <a:xfrm>
              <a:off x="4950718" y="3802652"/>
              <a:ext cx="165362" cy="34"/>
            </a:xfrm>
            <a:custGeom>
              <a:avLst/>
              <a:gdLst/>
              <a:ahLst/>
              <a:cxnLst/>
              <a:rect l="l" t="t" r="r" b="b"/>
              <a:pathLst>
                <a:path w="4915" h="1" fill="none" extrusionOk="0">
                  <a:moveTo>
                    <a:pt x="4914" y="0"/>
                  </a:moveTo>
                  <a:lnTo>
                    <a:pt x="1" y="0"/>
                  </a:lnTo>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758;p21">
              <a:extLst>
                <a:ext uri="{FF2B5EF4-FFF2-40B4-BE49-F238E27FC236}">
                  <a16:creationId xmlns:a16="http://schemas.microsoft.com/office/drawing/2014/main" id="{03A2630E-8145-454C-AD02-50E4A42A25A9}"/>
                </a:ext>
              </a:extLst>
            </p:cNvPr>
            <p:cNvSpPr/>
            <p:nvPr/>
          </p:nvSpPr>
          <p:spPr>
            <a:xfrm>
              <a:off x="8250935" y="2061182"/>
              <a:ext cx="34" cy="166001"/>
            </a:xfrm>
            <a:custGeom>
              <a:avLst/>
              <a:gdLst/>
              <a:ahLst/>
              <a:cxnLst/>
              <a:rect l="l" t="t" r="r" b="b"/>
              <a:pathLst>
                <a:path w="1" h="4934" fill="none" extrusionOk="0">
                  <a:moveTo>
                    <a:pt x="1" y="0"/>
                  </a:moveTo>
                  <a:lnTo>
                    <a:pt x="1" y="4934"/>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59;p21">
              <a:extLst>
                <a:ext uri="{FF2B5EF4-FFF2-40B4-BE49-F238E27FC236}">
                  <a16:creationId xmlns:a16="http://schemas.microsoft.com/office/drawing/2014/main" id="{4EAAEA56-09FA-4831-9C1A-CE8F9B982FC6}"/>
                </a:ext>
              </a:extLst>
            </p:cNvPr>
            <p:cNvSpPr/>
            <p:nvPr/>
          </p:nvSpPr>
          <p:spPr>
            <a:xfrm>
              <a:off x="8168607" y="2144183"/>
              <a:ext cx="166035" cy="34"/>
            </a:xfrm>
            <a:custGeom>
              <a:avLst/>
              <a:gdLst/>
              <a:ahLst/>
              <a:cxnLst/>
              <a:rect l="l" t="t" r="r" b="b"/>
              <a:pathLst>
                <a:path w="4935" h="1" fill="none" extrusionOk="0">
                  <a:moveTo>
                    <a:pt x="4934" y="0"/>
                  </a:moveTo>
                  <a:lnTo>
                    <a:pt x="1" y="0"/>
                  </a:lnTo>
                </a:path>
              </a:pathLst>
            </a:custGeom>
            <a:noFill/>
            <a:ln w="18900" cap="rnd" cmpd="sng">
              <a:solidFill>
                <a:srgbClr val="434782"/>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760;p21">
              <a:extLst>
                <a:ext uri="{FF2B5EF4-FFF2-40B4-BE49-F238E27FC236}">
                  <a16:creationId xmlns:a16="http://schemas.microsoft.com/office/drawing/2014/main" id="{50F00837-089D-4E7C-9747-0B554761B4C2}"/>
                </a:ext>
              </a:extLst>
            </p:cNvPr>
            <p:cNvSpPr/>
            <p:nvPr/>
          </p:nvSpPr>
          <p:spPr>
            <a:xfrm>
              <a:off x="5176271" y="1464868"/>
              <a:ext cx="149280" cy="148607"/>
            </a:xfrm>
            <a:custGeom>
              <a:avLst/>
              <a:gdLst/>
              <a:ahLst/>
              <a:cxnLst/>
              <a:rect l="l" t="t" r="r" b="b"/>
              <a:pathLst>
                <a:path w="4437" h="4417" fill="none" extrusionOk="0">
                  <a:moveTo>
                    <a:pt x="2666" y="239"/>
                  </a:moveTo>
                  <a:cubicBezTo>
                    <a:pt x="3761" y="497"/>
                    <a:pt x="4437" y="1591"/>
                    <a:pt x="4178" y="2666"/>
                  </a:cubicBezTo>
                  <a:cubicBezTo>
                    <a:pt x="3920" y="3760"/>
                    <a:pt x="2826" y="4416"/>
                    <a:pt x="1751" y="4158"/>
                  </a:cubicBezTo>
                  <a:cubicBezTo>
                    <a:pt x="657" y="3919"/>
                    <a:pt x="1" y="2825"/>
                    <a:pt x="259" y="1751"/>
                  </a:cubicBezTo>
                  <a:cubicBezTo>
                    <a:pt x="518" y="657"/>
                    <a:pt x="1592" y="0"/>
                    <a:pt x="2666" y="239"/>
                  </a:cubicBezTo>
                  <a:close/>
                </a:path>
              </a:pathLst>
            </a:custGeom>
            <a:noFill/>
            <a:ln w="18900" cap="flat" cmpd="sng">
              <a:solidFill>
                <a:srgbClr val="9E6CAA"/>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761;p21">
              <a:extLst>
                <a:ext uri="{FF2B5EF4-FFF2-40B4-BE49-F238E27FC236}">
                  <a16:creationId xmlns:a16="http://schemas.microsoft.com/office/drawing/2014/main" id="{C3FEB298-EDC4-495C-ADD4-DB4029B49AC2}"/>
                </a:ext>
              </a:extLst>
            </p:cNvPr>
            <p:cNvSpPr/>
            <p:nvPr/>
          </p:nvSpPr>
          <p:spPr>
            <a:xfrm>
              <a:off x="6252489" y="4293053"/>
              <a:ext cx="341355" cy="361542"/>
            </a:xfrm>
            <a:custGeom>
              <a:avLst/>
              <a:gdLst/>
              <a:ahLst/>
              <a:cxnLst/>
              <a:rect l="l" t="t" r="r" b="b"/>
              <a:pathLst>
                <a:path w="10146" h="10746" extrusionOk="0">
                  <a:moveTo>
                    <a:pt x="5298" y="0"/>
                  </a:moveTo>
                  <a:cubicBezTo>
                    <a:pt x="2308" y="0"/>
                    <a:pt x="0" y="3049"/>
                    <a:pt x="0" y="3049"/>
                  </a:cubicBezTo>
                  <a:lnTo>
                    <a:pt x="1433" y="8679"/>
                  </a:lnTo>
                  <a:cubicBezTo>
                    <a:pt x="1472" y="9216"/>
                    <a:pt x="1810" y="9733"/>
                    <a:pt x="2487" y="10131"/>
                  </a:cubicBezTo>
                  <a:cubicBezTo>
                    <a:pt x="3197" y="10541"/>
                    <a:pt x="4124" y="10745"/>
                    <a:pt x="5050" y="10745"/>
                  </a:cubicBezTo>
                  <a:cubicBezTo>
                    <a:pt x="5964" y="10745"/>
                    <a:pt x="6878" y="10546"/>
                    <a:pt x="7579" y="10151"/>
                  </a:cubicBezTo>
                  <a:cubicBezTo>
                    <a:pt x="8276" y="9753"/>
                    <a:pt x="8634" y="9236"/>
                    <a:pt x="8634" y="8719"/>
                  </a:cubicBezTo>
                  <a:lnTo>
                    <a:pt x="10146" y="3109"/>
                  </a:lnTo>
                  <a:lnTo>
                    <a:pt x="9748" y="2592"/>
                  </a:lnTo>
                  <a:cubicBezTo>
                    <a:pt x="8226" y="660"/>
                    <a:pt x="6688" y="0"/>
                    <a:pt x="5298"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762;p21">
              <a:extLst>
                <a:ext uri="{FF2B5EF4-FFF2-40B4-BE49-F238E27FC236}">
                  <a16:creationId xmlns:a16="http://schemas.microsoft.com/office/drawing/2014/main" id="{51937B20-C2D3-4EE1-9C76-C6CDE82A895F}"/>
                </a:ext>
              </a:extLst>
            </p:cNvPr>
            <p:cNvSpPr/>
            <p:nvPr/>
          </p:nvSpPr>
          <p:spPr>
            <a:xfrm>
              <a:off x="6292627" y="4319329"/>
              <a:ext cx="261719" cy="132559"/>
            </a:xfrm>
            <a:custGeom>
              <a:avLst/>
              <a:gdLst/>
              <a:ahLst/>
              <a:cxnLst/>
              <a:rect l="l" t="t" r="r" b="b"/>
              <a:pathLst>
                <a:path w="7779" h="3940" extrusionOk="0">
                  <a:moveTo>
                    <a:pt x="3900" y="1"/>
                  </a:moveTo>
                  <a:cubicBezTo>
                    <a:pt x="1751" y="1"/>
                    <a:pt x="21" y="876"/>
                    <a:pt x="1" y="1950"/>
                  </a:cubicBezTo>
                  <a:cubicBezTo>
                    <a:pt x="1" y="3044"/>
                    <a:pt x="1731" y="3919"/>
                    <a:pt x="3880" y="3939"/>
                  </a:cubicBezTo>
                  <a:cubicBezTo>
                    <a:pt x="6028" y="3939"/>
                    <a:pt x="7759" y="3064"/>
                    <a:pt x="7759" y="1990"/>
                  </a:cubicBezTo>
                  <a:cubicBezTo>
                    <a:pt x="7779" y="896"/>
                    <a:pt x="6028" y="20"/>
                    <a:pt x="3900" y="1"/>
                  </a:cubicBezTo>
                  <a:close/>
                </a:path>
              </a:pathLst>
            </a:custGeom>
            <a:solidFill>
              <a:srgbClr val="CBC2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763;p21">
              <a:extLst>
                <a:ext uri="{FF2B5EF4-FFF2-40B4-BE49-F238E27FC236}">
                  <a16:creationId xmlns:a16="http://schemas.microsoft.com/office/drawing/2014/main" id="{BF78EDA2-3E6D-4649-9E8C-760880586834}"/>
                </a:ext>
              </a:extLst>
            </p:cNvPr>
            <p:cNvSpPr/>
            <p:nvPr/>
          </p:nvSpPr>
          <p:spPr>
            <a:xfrm>
              <a:off x="6302014" y="4288544"/>
              <a:ext cx="242979" cy="109781"/>
            </a:xfrm>
            <a:custGeom>
              <a:avLst/>
              <a:gdLst/>
              <a:ahLst/>
              <a:cxnLst/>
              <a:rect l="l" t="t" r="r" b="b"/>
              <a:pathLst>
                <a:path w="7222" h="3263" extrusionOk="0">
                  <a:moveTo>
                    <a:pt x="3322" y="0"/>
                  </a:moveTo>
                  <a:cubicBezTo>
                    <a:pt x="3243" y="0"/>
                    <a:pt x="3143" y="0"/>
                    <a:pt x="3084" y="20"/>
                  </a:cubicBezTo>
                  <a:lnTo>
                    <a:pt x="2845" y="20"/>
                  </a:lnTo>
                  <a:cubicBezTo>
                    <a:pt x="2785" y="20"/>
                    <a:pt x="2686" y="40"/>
                    <a:pt x="2606" y="40"/>
                  </a:cubicBezTo>
                  <a:lnTo>
                    <a:pt x="2527" y="40"/>
                  </a:lnTo>
                  <a:cubicBezTo>
                    <a:pt x="2487" y="40"/>
                    <a:pt x="2447" y="80"/>
                    <a:pt x="2407" y="80"/>
                  </a:cubicBezTo>
                  <a:cubicBezTo>
                    <a:pt x="2328" y="100"/>
                    <a:pt x="2288" y="100"/>
                    <a:pt x="2208" y="120"/>
                  </a:cubicBezTo>
                  <a:cubicBezTo>
                    <a:pt x="2149" y="120"/>
                    <a:pt x="2109" y="140"/>
                    <a:pt x="2049" y="180"/>
                  </a:cubicBezTo>
                  <a:cubicBezTo>
                    <a:pt x="1990" y="199"/>
                    <a:pt x="1930" y="199"/>
                    <a:pt x="1890" y="219"/>
                  </a:cubicBezTo>
                  <a:lnTo>
                    <a:pt x="1830" y="219"/>
                  </a:lnTo>
                  <a:lnTo>
                    <a:pt x="1612" y="299"/>
                  </a:lnTo>
                  <a:lnTo>
                    <a:pt x="1592" y="299"/>
                  </a:lnTo>
                  <a:cubicBezTo>
                    <a:pt x="1512" y="319"/>
                    <a:pt x="1433" y="378"/>
                    <a:pt x="1353" y="398"/>
                  </a:cubicBezTo>
                  <a:cubicBezTo>
                    <a:pt x="1333" y="398"/>
                    <a:pt x="1313" y="418"/>
                    <a:pt x="1293" y="418"/>
                  </a:cubicBezTo>
                  <a:cubicBezTo>
                    <a:pt x="1214" y="478"/>
                    <a:pt x="1114" y="498"/>
                    <a:pt x="1035" y="538"/>
                  </a:cubicBezTo>
                  <a:cubicBezTo>
                    <a:pt x="1015" y="538"/>
                    <a:pt x="1015" y="577"/>
                    <a:pt x="995" y="577"/>
                  </a:cubicBezTo>
                  <a:cubicBezTo>
                    <a:pt x="955" y="577"/>
                    <a:pt x="955" y="597"/>
                    <a:pt x="935" y="597"/>
                  </a:cubicBezTo>
                  <a:cubicBezTo>
                    <a:pt x="915" y="617"/>
                    <a:pt x="895" y="617"/>
                    <a:pt x="856" y="637"/>
                  </a:cubicBezTo>
                  <a:cubicBezTo>
                    <a:pt x="836" y="677"/>
                    <a:pt x="816" y="677"/>
                    <a:pt x="816" y="697"/>
                  </a:cubicBezTo>
                  <a:cubicBezTo>
                    <a:pt x="796" y="717"/>
                    <a:pt x="756" y="717"/>
                    <a:pt x="756" y="737"/>
                  </a:cubicBezTo>
                  <a:lnTo>
                    <a:pt x="716" y="796"/>
                  </a:lnTo>
                  <a:cubicBezTo>
                    <a:pt x="697" y="816"/>
                    <a:pt x="657" y="816"/>
                    <a:pt x="657" y="836"/>
                  </a:cubicBezTo>
                  <a:lnTo>
                    <a:pt x="617" y="896"/>
                  </a:lnTo>
                  <a:lnTo>
                    <a:pt x="557" y="935"/>
                  </a:lnTo>
                  <a:cubicBezTo>
                    <a:pt x="557" y="935"/>
                    <a:pt x="537" y="935"/>
                    <a:pt x="537" y="975"/>
                  </a:cubicBezTo>
                  <a:lnTo>
                    <a:pt x="518" y="995"/>
                  </a:lnTo>
                  <a:lnTo>
                    <a:pt x="438" y="1075"/>
                  </a:lnTo>
                  <a:lnTo>
                    <a:pt x="418" y="1095"/>
                  </a:lnTo>
                  <a:lnTo>
                    <a:pt x="319" y="1194"/>
                  </a:lnTo>
                  <a:cubicBezTo>
                    <a:pt x="319" y="1194"/>
                    <a:pt x="319" y="1214"/>
                    <a:pt x="299" y="1214"/>
                  </a:cubicBezTo>
                  <a:cubicBezTo>
                    <a:pt x="259" y="1234"/>
                    <a:pt x="259" y="1274"/>
                    <a:pt x="239" y="1294"/>
                  </a:cubicBezTo>
                  <a:cubicBezTo>
                    <a:pt x="239" y="1313"/>
                    <a:pt x="219" y="1313"/>
                    <a:pt x="219" y="1333"/>
                  </a:cubicBezTo>
                  <a:cubicBezTo>
                    <a:pt x="199" y="1373"/>
                    <a:pt x="199" y="1393"/>
                    <a:pt x="159" y="1413"/>
                  </a:cubicBezTo>
                  <a:lnTo>
                    <a:pt x="159" y="1433"/>
                  </a:lnTo>
                  <a:cubicBezTo>
                    <a:pt x="159" y="1433"/>
                    <a:pt x="159" y="1473"/>
                    <a:pt x="140" y="1473"/>
                  </a:cubicBezTo>
                  <a:cubicBezTo>
                    <a:pt x="140" y="1492"/>
                    <a:pt x="120" y="1492"/>
                    <a:pt x="120" y="1512"/>
                  </a:cubicBezTo>
                  <a:cubicBezTo>
                    <a:pt x="120" y="1532"/>
                    <a:pt x="100" y="1532"/>
                    <a:pt x="100" y="1572"/>
                  </a:cubicBezTo>
                  <a:cubicBezTo>
                    <a:pt x="100" y="1592"/>
                    <a:pt x="60" y="1592"/>
                    <a:pt x="60" y="1612"/>
                  </a:cubicBezTo>
                  <a:lnTo>
                    <a:pt x="60" y="1632"/>
                  </a:lnTo>
                  <a:lnTo>
                    <a:pt x="60" y="1671"/>
                  </a:lnTo>
                  <a:cubicBezTo>
                    <a:pt x="60" y="1691"/>
                    <a:pt x="60" y="1691"/>
                    <a:pt x="40" y="1711"/>
                  </a:cubicBezTo>
                  <a:cubicBezTo>
                    <a:pt x="40" y="1731"/>
                    <a:pt x="40" y="1731"/>
                    <a:pt x="20" y="1771"/>
                  </a:cubicBezTo>
                  <a:cubicBezTo>
                    <a:pt x="20" y="1791"/>
                    <a:pt x="20" y="1791"/>
                    <a:pt x="0" y="1811"/>
                  </a:cubicBezTo>
                  <a:lnTo>
                    <a:pt x="0" y="1831"/>
                  </a:lnTo>
                  <a:lnTo>
                    <a:pt x="0" y="1870"/>
                  </a:lnTo>
                  <a:lnTo>
                    <a:pt x="0" y="1910"/>
                  </a:lnTo>
                  <a:lnTo>
                    <a:pt x="0" y="1970"/>
                  </a:lnTo>
                  <a:lnTo>
                    <a:pt x="0" y="2010"/>
                  </a:lnTo>
                  <a:lnTo>
                    <a:pt x="0" y="2030"/>
                  </a:lnTo>
                  <a:lnTo>
                    <a:pt x="0" y="2069"/>
                  </a:lnTo>
                  <a:lnTo>
                    <a:pt x="0" y="2984"/>
                  </a:lnTo>
                  <a:cubicBezTo>
                    <a:pt x="0" y="2945"/>
                    <a:pt x="0" y="2945"/>
                    <a:pt x="20" y="2925"/>
                  </a:cubicBezTo>
                  <a:cubicBezTo>
                    <a:pt x="20" y="2905"/>
                    <a:pt x="20" y="2905"/>
                    <a:pt x="40" y="2885"/>
                  </a:cubicBezTo>
                  <a:cubicBezTo>
                    <a:pt x="40" y="2845"/>
                    <a:pt x="40" y="2845"/>
                    <a:pt x="60" y="2825"/>
                  </a:cubicBezTo>
                  <a:cubicBezTo>
                    <a:pt x="60" y="2805"/>
                    <a:pt x="60" y="2805"/>
                    <a:pt x="100" y="2785"/>
                  </a:cubicBezTo>
                  <a:cubicBezTo>
                    <a:pt x="100" y="2746"/>
                    <a:pt x="120" y="2746"/>
                    <a:pt x="120" y="2726"/>
                  </a:cubicBezTo>
                  <a:cubicBezTo>
                    <a:pt x="120" y="2706"/>
                    <a:pt x="140" y="2706"/>
                    <a:pt x="140" y="2686"/>
                  </a:cubicBezTo>
                  <a:cubicBezTo>
                    <a:pt x="140" y="2666"/>
                    <a:pt x="159" y="2666"/>
                    <a:pt x="159" y="2626"/>
                  </a:cubicBezTo>
                  <a:cubicBezTo>
                    <a:pt x="159" y="2606"/>
                    <a:pt x="199" y="2606"/>
                    <a:pt x="199" y="2587"/>
                  </a:cubicBezTo>
                  <a:cubicBezTo>
                    <a:pt x="219" y="2567"/>
                    <a:pt x="219" y="2527"/>
                    <a:pt x="239" y="2507"/>
                  </a:cubicBezTo>
                  <a:cubicBezTo>
                    <a:pt x="239" y="2487"/>
                    <a:pt x="259" y="2487"/>
                    <a:pt x="259" y="2467"/>
                  </a:cubicBezTo>
                  <a:cubicBezTo>
                    <a:pt x="299" y="2427"/>
                    <a:pt x="299" y="2407"/>
                    <a:pt x="319" y="2388"/>
                  </a:cubicBezTo>
                  <a:lnTo>
                    <a:pt x="338" y="2368"/>
                  </a:lnTo>
                  <a:cubicBezTo>
                    <a:pt x="358" y="2328"/>
                    <a:pt x="398" y="2288"/>
                    <a:pt x="438" y="2268"/>
                  </a:cubicBezTo>
                  <a:lnTo>
                    <a:pt x="458" y="2228"/>
                  </a:lnTo>
                  <a:lnTo>
                    <a:pt x="537" y="2169"/>
                  </a:lnTo>
                  <a:cubicBezTo>
                    <a:pt x="557" y="2169"/>
                    <a:pt x="557" y="2129"/>
                    <a:pt x="597" y="2129"/>
                  </a:cubicBezTo>
                  <a:lnTo>
                    <a:pt x="637" y="2089"/>
                  </a:lnTo>
                  <a:lnTo>
                    <a:pt x="697" y="2030"/>
                  </a:lnTo>
                  <a:lnTo>
                    <a:pt x="736" y="1990"/>
                  </a:lnTo>
                  <a:lnTo>
                    <a:pt x="796" y="1930"/>
                  </a:lnTo>
                  <a:cubicBezTo>
                    <a:pt x="816" y="1910"/>
                    <a:pt x="836" y="1910"/>
                    <a:pt x="836" y="1890"/>
                  </a:cubicBezTo>
                  <a:cubicBezTo>
                    <a:pt x="856" y="1870"/>
                    <a:pt x="895" y="1870"/>
                    <a:pt x="895" y="1831"/>
                  </a:cubicBezTo>
                  <a:cubicBezTo>
                    <a:pt x="915" y="1811"/>
                    <a:pt x="935" y="1811"/>
                    <a:pt x="955" y="1791"/>
                  </a:cubicBezTo>
                  <a:cubicBezTo>
                    <a:pt x="995" y="1771"/>
                    <a:pt x="1015" y="1771"/>
                    <a:pt x="1035" y="1731"/>
                  </a:cubicBezTo>
                  <a:cubicBezTo>
                    <a:pt x="1114" y="1691"/>
                    <a:pt x="1194" y="1671"/>
                    <a:pt x="1293" y="1612"/>
                  </a:cubicBezTo>
                  <a:cubicBezTo>
                    <a:pt x="1313" y="1612"/>
                    <a:pt x="1333" y="1592"/>
                    <a:pt x="1353" y="1592"/>
                  </a:cubicBezTo>
                  <a:cubicBezTo>
                    <a:pt x="1433" y="1572"/>
                    <a:pt x="1512" y="1512"/>
                    <a:pt x="1592" y="1492"/>
                  </a:cubicBezTo>
                  <a:cubicBezTo>
                    <a:pt x="1592" y="1492"/>
                    <a:pt x="1612" y="1492"/>
                    <a:pt x="1612" y="1473"/>
                  </a:cubicBezTo>
                  <a:cubicBezTo>
                    <a:pt x="1691" y="1433"/>
                    <a:pt x="1791" y="1413"/>
                    <a:pt x="1850" y="1373"/>
                  </a:cubicBezTo>
                  <a:cubicBezTo>
                    <a:pt x="1910" y="1333"/>
                    <a:pt x="1990" y="1333"/>
                    <a:pt x="2029" y="1313"/>
                  </a:cubicBezTo>
                  <a:cubicBezTo>
                    <a:pt x="2089" y="1294"/>
                    <a:pt x="2129" y="1294"/>
                    <a:pt x="2189" y="1274"/>
                  </a:cubicBezTo>
                  <a:cubicBezTo>
                    <a:pt x="2248" y="1234"/>
                    <a:pt x="2308" y="1234"/>
                    <a:pt x="2387" y="1214"/>
                  </a:cubicBezTo>
                  <a:cubicBezTo>
                    <a:pt x="2427" y="1214"/>
                    <a:pt x="2487" y="1194"/>
                    <a:pt x="2527" y="1194"/>
                  </a:cubicBezTo>
                  <a:lnTo>
                    <a:pt x="2586" y="1194"/>
                  </a:lnTo>
                  <a:cubicBezTo>
                    <a:pt x="2646" y="1174"/>
                    <a:pt x="2745" y="1174"/>
                    <a:pt x="2825" y="1174"/>
                  </a:cubicBezTo>
                  <a:lnTo>
                    <a:pt x="3044" y="1174"/>
                  </a:lnTo>
                  <a:cubicBezTo>
                    <a:pt x="3123" y="1174"/>
                    <a:pt x="3223" y="1174"/>
                    <a:pt x="3302" y="1134"/>
                  </a:cubicBezTo>
                  <a:lnTo>
                    <a:pt x="3999" y="1134"/>
                  </a:lnTo>
                  <a:cubicBezTo>
                    <a:pt x="4039" y="1134"/>
                    <a:pt x="4098" y="1134"/>
                    <a:pt x="4178" y="1174"/>
                  </a:cubicBezTo>
                  <a:cubicBezTo>
                    <a:pt x="4218" y="1174"/>
                    <a:pt x="4297" y="1194"/>
                    <a:pt x="4337" y="1194"/>
                  </a:cubicBezTo>
                  <a:cubicBezTo>
                    <a:pt x="4397" y="1194"/>
                    <a:pt x="4436" y="1214"/>
                    <a:pt x="4496" y="1214"/>
                  </a:cubicBezTo>
                  <a:cubicBezTo>
                    <a:pt x="4576" y="1214"/>
                    <a:pt x="4615" y="1234"/>
                    <a:pt x="4695" y="1234"/>
                  </a:cubicBezTo>
                  <a:cubicBezTo>
                    <a:pt x="4735" y="1234"/>
                    <a:pt x="4794" y="1274"/>
                    <a:pt x="4834" y="1274"/>
                  </a:cubicBezTo>
                  <a:cubicBezTo>
                    <a:pt x="4914" y="1294"/>
                    <a:pt x="4993" y="1294"/>
                    <a:pt x="5073" y="1313"/>
                  </a:cubicBezTo>
                  <a:cubicBezTo>
                    <a:pt x="5113" y="1333"/>
                    <a:pt x="5172" y="1333"/>
                    <a:pt x="5212" y="1373"/>
                  </a:cubicBezTo>
                  <a:cubicBezTo>
                    <a:pt x="5232" y="1373"/>
                    <a:pt x="5272" y="1393"/>
                    <a:pt x="5292" y="1393"/>
                  </a:cubicBezTo>
                  <a:lnTo>
                    <a:pt x="5511" y="1473"/>
                  </a:lnTo>
                  <a:cubicBezTo>
                    <a:pt x="5530" y="1473"/>
                    <a:pt x="5570" y="1492"/>
                    <a:pt x="5590" y="1492"/>
                  </a:cubicBezTo>
                  <a:cubicBezTo>
                    <a:pt x="5670" y="1512"/>
                    <a:pt x="5710" y="1532"/>
                    <a:pt x="5789" y="1572"/>
                  </a:cubicBezTo>
                  <a:cubicBezTo>
                    <a:pt x="5809" y="1592"/>
                    <a:pt x="5869" y="1592"/>
                    <a:pt x="5889" y="1612"/>
                  </a:cubicBezTo>
                  <a:cubicBezTo>
                    <a:pt x="5988" y="1671"/>
                    <a:pt x="6068" y="1711"/>
                    <a:pt x="6167" y="1771"/>
                  </a:cubicBezTo>
                  <a:cubicBezTo>
                    <a:pt x="6565" y="1990"/>
                    <a:pt x="6863" y="2268"/>
                    <a:pt x="7003" y="2567"/>
                  </a:cubicBezTo>
                  <a:cubicBezTo>
                    <a:pt x="7082" y="2686"/>
                    <a:pt x="7122" y="2805"/>
                    <a:pt x="7182" y="2964"/>
                  </a:cubicBezTo>
                  <a:cubicBezTo>
                    <a:pt x="7182" y="2984"/>
                    <a:pt x="7201" y="3024"/>
                    <a:pt x="7201" y="3064"/>
                  </a:cubicBezTo>
                  <a:cubicBezTo>
                    <a:pt x="7201" y="3124"/>
                    <a:pt x="7221" y="3183"/>
                    <a:pt x="7221" y="3263"/>
                  </a:cubicBezTo>
                  <a:lnTo>
                    <a:pt x="7221" y="2109"/>
                  </a:lnTo>
                  <a:cubicBezTo>
                    <a:pt x="7221" y="1572"/>
                    <a:pt x="6883" y="1035"/>
                    <a:pt x="6167" y="617"/>
                  </a:cubicBezTo>
                  <a:cubicBezTo>
                    <a:pt x="6087" y="577"/>
                    <a:pt x="5988" y="518"/>
                    <a:pt x="5889" y="478"/>
                  </a:cubicBezTo>
                  <a:cubicBezTo>
                    <a:pt x="5869" y="438"/>
                    <a:pt x="5829" y="438"/>
                    <a:pt x="5789" y="418"/>
                  </a:cubicBezTo>
                  <a:cubicBezTo>
                    <a:pt x="5729" y="398"/>
                    <a:pt x="5690" y="378"/>
                    <a:pt x="5610" y="339"/>
                  </a:cubicBezTo>
                  <a:lnTo>
                    <a:pt x="5590" y="339"/>
                  </a:lnTo>
                  <a:cubicBezTo>
                    <a:pt x="5570" y="339"/>
                    <a:pt x="5530" y="319"/>
                    <a:pt x="5511" y="319"/>
                  </a:cubicBezTo>
                  <a:lnTo>
                    <a:pt x="5292" y="239"/>
                  </a:lnTo>
                  <a:cubicBezTo>
                    <a:pt x="5272" y="239"/>
                    <a:pt x="5232" y="219"/>
                    <a:pt x="5212" y="219"/>
                  </a:cubicBezTo>
                  <a:cubicBezTo>
                    <a:pt x="5192" y="219"/>
                    <a:pt x="5192" y="219"/>
                    <a:pt x="5172" y="199"/>
                  </a:cubicBezTo>
                  <a:cubicBezTo>
                    <a:pt x="5133" y="199"/>
                    <a:pt x="5113" y="180"/>
                    <a:pt x="5073" y="180"/>
                  </a:cubicBezTo>
                  <a:cubicBezTo>
                    <a:pt x="4993" y="140"/>
                    <a:pt x="4914" y="120"/>
                    <a:pt x="4834" y="120"/>
                  </a:cubicBezTo>
                  <a:cubicBezTo>
                    <a:pt x="4814" y="120"/>
                    <a:pt x="4794" y="120"/>
                    <a:pt x="4794" y="100"/>
                  </a:cubicBezTo>
                  <a:cubicBezTo>
                    <a:pt x="4775" y="100"/>
                    <a:pt x="4735" y="100"/>
                    <a:pt x="4695" y="80"/>
                  </a:cubicBezTo>
                  <a:cubicBezTo>
                    <a:pt x="4615" y="80"/>
                    <a:pt x="4576" y="40"/>
                    <a:pt x="4496" y="40"/>
                  </a:cubicBezTo>
                  <a:cubicBezTo>
                    <a:pt x="4476" y="40"/>
                    <a:pt x="4436" y="40"/>
                    <a:pt x="4416" y="20"/>
                  </a:cubicBezTo>
                  <a:lnTo>
                    <a:pt x="4337" y="20"/>
                  </a:lnTo>
                  <a:cubicBezTo>
                    <a:pt x="4297" y="20"/>
                    <a:pt x="4218" y="0"/>
                    <a:pt x="4178" y="0"/>
                  </a:cubicBezTo>
                  <a:close/>
                </a:path>
              </a:pathLst>
            </a:custGeom>
            <a:solidFill>
              <a:srgbClr val="CBC2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764;p21">
              <a:extLst>
                <a:ext uri="{FF2B5EF4-FFF2-40B4-BE49-F238E27FC236}">
                  <a16:creationId xmlns:a16="http://schemas.microsoft.com/office/drawing/2014/main" id="{F90938C8-232D-4625-B020-54BEA17DD0E1}"/>
                </a:ext>
              </a:extLst>
            </p:cNvPr>
            <p:cNvSpPr/>
            <p:nvPr/>
          </p:nvSpPr>
          <p:spPr>
            <a:xfrm>
              <a:off x="6241117" y="4360173"/>
              <a:ext cx="364099" cy="143897"/>
            </a:xfrm>
            <a:custGeom>
              <a:avLst/>
              <a:gdLst/>
              <a:ahLst/>
              <a:cxnLst/>
              <a:rect l="l" t="t" r="r" b="b"/>
              <a:pathLst>
                <a:path w="10822" h="4277" extrusionOk="0">
                  <a:moveTo>
                    <a:pt x="10802" y="20"/>
                  </a:moveTo>
                  <a:lnTo>
                    <a:pt x="10802" y="358"/>
                  </a:lnTo>
                  <a:cubicBezTo>
                    <a:pt x="10822" y="318"/>
                    <a:pt x="10822" y="298"/>
                    <a:pt x="10822" y="278"/>
                  </a:cubicBezTo>
                  <a:lnTo>
                    <a:pt x="10822" y="199"/>
                  </a:lnTo>
                  <a:lnTo>
                    <a:pt x="10822" y="119"/>
                  </a:lnTo>
                  <a:cubicBezTo>
                    <a:pt x="10822" y="99"/>
                    <a:pt x="10822" y="60"/>
                    <a:pt x="10802" y="20"/>
                  </a:cubicBezTo>
                  <a:close/>
                  <a:moveTo>
                    <a:pt x="0" y="0"/>
                  </a:moveTo>
                  <a:lnTo>
                    <a:pt x="0" y="1154"/>
                  </a:lnTo>
                  <a:cubicBezTo>
                    <a:pt x="0" y="1949"/>
                    <a:pt x="517" y="2765"/>
                    <a:pt x="1591" y="3382"/>
                  </a:cubicBezTo>
                  <a:cubicBezTo>
                    <a:pt x="1711" y="3461"/>
                    <a:pt x="1830" y="3541"/>
                    <a:pt x="1989" y="3581"/>
                  </a:cubicBezTo>
                  <a:cubicBezTo>
                    <a:pt x="2029" y="3620"/>
                    <a:pt x="2089" y="3640"/>
                    <a:pt x="2129" y="3640"/>
                  </a:cubicBezTo>
                  <a:cubicBezTo>
                    <a:pt x="2208" y="3660"/>
                    <a:pt x="2288" y="3720"/>
                    <a:pt x="2387" y="3740"/>
                  </a:cubicBezTo>
                  <a:cubicBezTo>
                    <a:pt x="2407" y="3740"/>
                    <a:pt x="2407" y="3740"/>
                    <a:pt x="2427" y="3760"/>
                  </a:cubicBezTo>
                  <a:cubicBezTo>
                    <a:pt x="2447" y="3760"/>
                    <a:pt x="2507" y="3780"/>
                    <a:pt x="2526" y="3780"/>
                  </a:cubicBezTo>
                  <a:cubicBezTo>
                    <a:pt x="2626" y="3839"/>
                    <a:pt x="2745" y="3859"/>
                    <a:pt x="2845" y="3919"/>
                  </a:cubicBezTo>
                  <a:cubicBezTo>
                    <a:pt x="2904" y="3919"/>
                    <a:pt x="2924" y="3939"/>
                    <a:pt x="2984" y="3939"/>
                  </a:cubicBezTo>
                  <a:cubicBezTo>
                    <a:pt x="3004" y="3939"/>
                    <a:pt x="3024" y="3959"/>
                    <a:pt x="3044" y="3959"/>
                  </a:cubicBezTo>
                  <a:cubicBezTo>
                    <a:pt x="3143" y="3979"/>
                    <a:pt x="3282" y="4018"/>
                    <a:pt x="3382" y="4038"/>
                  </a:cubicBezTo>
                  <a:cubicBezTo>
                    <a:pt x="3402" y="4038"/>
                    <a:pt x="3422" y="4038"/>
                    <a:pt x="3442" y="4058"/>
                  </a:cubicBezTo>
                  <a:cubicBezTo>
                    <a:pt x="3501" y="4078"/>
                    <a:pt x="3541" y="4078"/>
                    <a:pt x="3621" y="4118"/>
                  </a:cubicBezTo>
                  <a:cubicBezTo>
                    <a:pt x="3720" y="4138"/>
                    <a:pt x="3800" y="4158"/>
                    <a:pt x="3899" y="4158"/>
                  </a:cubicBezTo>
                  <a:lnTo>
                    <a:pt x="3919" y="4158"/>
                  </a:lnTo>
                  <a:cubicBezTo>
                    <a:pt x="3999" y="4177"/>
                    <a:pt x="4078" y="4177"/>
                    <a:pt x="4138" y="4177"/>
                  </a:cubicBezTo>
                  <a:cubicBezTo>
                    <a:pt x="4197" y="4177"/>
                    <a:pt x="4217" y="4177"/>
                    <a:pt x="4277" y="4217"/>
                  </a:cubicBezTo>
                  <a:cubicBezTo>
                    <a:pt x="4376" y="4217"/>
                    <a:pt x="4436" y="4237"/>
                    <a:pt x="4536" y="4237"/>
                  </a:cubicBezTo>
                  <a:cubicBezTo>
                    <a:pt x="4595" y="4237"/>
                    <a:pt x="4615" y="4237"/>
                    <a:pt x="4675" y="4257"/>
                  </a:cubicBezTo>
                  <a:lnTo>
                    <a:pt x="4794" y="4257"/>
                  </a:lnTo>
                  <a:cubicBezTo>
                    <a:pt x="4894" y="4257"/>
                    <a:pt x="4973" y="4257"/>
                    <a:pt x="5073" y="4277"/>
                  </a:cubicBezTo>
                  <a:lnTo>
                    <a:pt x="5988" y="4277"/>
                  </a:lnTo>
                  <a:cubicBezTo>
                    <a:pt x="6107" y="4277"/>
                    <a:pt x="6226" y="4257"/>
                    <a:pt x="6346" y="4257"/>
                  </a:cubicBezTo>
                  <a:lnTo>
                    <a:pt x="6425" y="4257"/>
                  </a:lnTo>
                  <a:cubicBezTo>
                    <a:pt x="6445" y="4257"/>
                    <a:pt x="6505" y="4257"/>
                    <a:pt x="6525" y="4237"/>
                  </a:cubicBezTo>
                  <a:cubicBezTo>
                    <a:pt x="6664" y="4217"/>
                    <a:pt x="6783" y="4217"/>
                    <a:pt x="6903" y="4177"/>
                  </a:cubicBezTo>
                  <a:cubicBezTo>
                    <a:pt x="6923" y="4177"/>
                    <a:pt x="6963" y="4177"/>
                    <a:pt x="7002" y="4158"/>
                  </a:cubicBezTo>
                  <a:lnTo>
                    <a:pt x="7062" y="4158"/>
                  </a:lnTo>
                  <a:cubicBezTo>
                    <a:pt x="7102" y="4158"/>
                    <a:pt x="7181" y="4138"/>
                    <a:pt x="7221" y="4138"/>
                  </a:cubicBezTo>
                  <a:lnTo>
                    <a:pt x="7520" y="4058"/>
                  </a:lnTo>
                  <a:cubicBezTo>
                    <a:pt x="7599" y="4038"/>
                    <a:pt x="7679" y="4018"/>
                    <a:pt x="7758" y="4018"/>
                  </a:cubicBezTo>
                  <a:cubicBezTo>
                    <a:pt x="7858" y="3979"/>
                    <a:pt x="7957" y="3959"/>
                    <a:pt x="8017" y="3939"/>
                  </a:cubicBezTo>
                  <a:cubicBezTo>
                    <a:pt x="8057" y="3939"/>
                    <a:pt x="8077" y="3939"/>
                    <a:pt x="8077" y="3919"/>
                  </a:cubicBezTo>
                  <a:cubicBezTo>
                    <a:pt x="8176" y="3879"/>
                    <a:pt x="8295" y="3839"/>
                    <a:pt x="8395" y="3780"/>
                  </a:cubicBezTo>
                  <a:cubicBezTo>
                    <a:pt x="8415" y="3780"/>
                    <a:pt x="8415" y="3760"/>
                    <a:pt x="8454" y="3760"/>
                  </a:cubicBezTo>
                  <a:cubicBezTo>
                    <a:pt x="8574" y="3720"/>
                    <a:pt x="8673" y="3660"/>
                    <a:pt x="8793" y="3620"/>
                  </a:cubicBezTo>
                  <a:cubicBezTo>
                    <a:pt x="8813" y="3581"/>
                    <a:pt x="8872" y="3581"/>
                    <a:pt x="8892" y="3561"/>
                  </a:cubicBezTo>
                  <a:cubicBezTo>
                    <a:pt x="9011" y="3521"/>
                    <a:pt x="9151" y="3441"/>
                    <a:pt x="9270" y="3362"/>
                  </a:cubicBezTo>
                  <a:cubicBezTo>
                    <a:pt x="9290" y="3342"/>
                    <a:pt x="9310" y="3342"/>
                    <a:pt x="9350" y="3322"/>
                  </a:cubicBezTo>
                  <a:cubicBezTo>
                    <a:pt x="9370" y="3322"/>
                    <a:pt x="9389" y="3282"/>
                    <a:pt x="9389" y="3262"/>
                  </a:cubicBezTo>
                  <a:cubicBezTo>
                    <a:pt x="9409" y="3243"/>
                    <a:pt x="9469" y="3223"/>
                    <a:pt x="9489" y="3223"/>
                  </a:cubicBezTo>
                  <a:cubicBezTo>
                    <a:pt x="9509" y="3183"/>
                    <a:pt x="9549" y="3163"/>
                    <a:pt x="9568" y="3163"/>
                  </a:cubicBezTo>
                  <a:cubicBezTo>
                    <a:pt x="9588" y="3143"/>
                    <a:pt x="9608" y="3123"/>
                    <a:pt x="9668" y="3083"/>
                  </a:cubicBezTo>
                  <a:cubicBezTo>
                    <a:pt x="9688" y="3063"/>
                    <a:pt x="9708" y="3044"/>
                    <a:pt x="9747" y="3044"/>
                  </a:cubicBezTo>
                  <a:lnTo>
                    <a:pt x="9807" y="2964"/>
                  </a:lnTo>
                  <a:cubicBezTo>
                    <a:pt x="9847" y="2944"/>
                    <a:pt x="9867" y="2924"/>
                    <a:pt x="9887" y="2924"/>
                  </a:cubicBezTo>
                  <a:lnTo>
                    <a:pt x="9966" y="2845"/>
                  </a:lnTo>
                  <a:lnTo>
                    <a:pt x="9986" y="2825"/>
                  </a:lnTo>
                  <a:lnTo>
                    <a:pt x="10006" y="2785"/>
                  </a:lnTo>
                  <a:lnTo>
                    <a:pt x="10145" y="2666"/>
                  </a:lnTo>
                  <a:lnTo>
                    <a:pt x="10185" y="2626"/>
                  </a:lnTo>
                  <a:cubicBezTo>
                    <a:pt x="10245" y="2566"/>
                    <a:pt x="10285" y="2526"/>
                    <a:pt x="10344" y="2447"/>
                  </a:cubicBezTo>
                  <a:cubicBezTo>
                    <a:pt x="10344" y="2427"/>
                    <a:pt x="10364" y="2427"/>
                    <a:pt x="10364" y="2387"/>
                  </a:cubicBezTo>
                  <a:cubicBezTo>
                    <a:pt x="10384" y="2367"/>
                    <a:pt x="10404" y="2327"/>
                    <a:pt x="10444" y="2288"/>
                  </a:cubicBezTo>
                  <a:cubicBezTo>
                    <a:pt x="10464" y="2268"/>
                    <a:pt x="10464" y="2248"/>
                    <a:pt x="10484" y="2248"/>
                  </a:cubicBezTo>
                  <a:cubicBezTo>
                    <a:pt x="10503" y="2228"/>
                    <a:pt x="10543" y="2168"/>
                    <a:pt x="10543" y="2148"/>
                  </a:cubicBezTo>
                  <a:cubicBezTo>
                    <a:pt x="10543" y="2148"/>
                    <a:pt x="10543" y="2129"/>
                    <a:pt x="10563" y="2129"/>
                  </a:cubicBezTo>
                  <a:cubicBezTo>
                    <a:pt x="10563" y="2089"/>
                    <a:pt x="10583" y="2089"/>
                    <a:pt x="10583" y="2069"/>
                  </a:cubicBezTo>
                  <a:cubicBezTo>
                    <a:pt x="10603" y="2049"/>
                    <a:pt x="10603" y="2029"/>
                    <a:pt x="10643" y="1989"/>
                  </a:cubicBezTo>
                  <a:cubicBezTo>
                    <a:pt x="10643" y="1969"/>
                    <a:pt x="10663" y="1949"/>
                    <a:pt x="10663" y="1930"/>
                  </a:cubicBezTo>
                  <a:cubicBezTo>
                    <a:pt x="10663" y="1890"/>
                    <a:pt x="10682" y="1870"/>
                    <a:pt x="10682" y="1850"/>
                  </a:cubicBezTo>
                  <a:cubicBezTo>
                    <a:pt x="10682" y="1850"/>
                    <a:pt x="10682" y="1830"/>
                    <a:pt x="10702" y="1830"/>
                  </a:cubicBezTo>
                  <a:lnTo>
                    <a:pt x="10702" y="1790"/>
                  </a:lnTo>
                  <a:cubicBezTo>
                    <a:pt x="10702" y="1770"/>
                    <a:pt x="10722" y="1751"/>
                    <a:pt x="10722" y="1731"/>
                  </a:cubicBezTo>
                  <a:cubicBezTo>
                    <a:pt x="10722" y="1691"/>
                    <a:pt x="10762" y="1671"/>
                    <a:pt x="10762" y="1651"/>
                  </a:cubicBezTo>
                  <a:cubicBezTo>
                    <a:pt x="10762" y="1631"/>
                    <a:pt x="10782" y="1591"/>
                    <a:pt x="10782" y="1572"/>
                  </a:cubicBezTo>
                  <a:lnTo>
                    <a:pt x="10782" y="1532"/>
                  </a:lnTo>
                  <a:lnTo>
                    <a:pt x="10782" y="1492"/>
                  </a:lnTo>
                  <a:cubicBezTo>
                    <a:pt x="10782" y="1472"/>
                    <a:pt x="10782" y="1452"/>
                    <a:pt x="10802" y="1432"/>
                  </a:cubicBezTo>
                  <a:lnTo>
                    <a:pt x="10802" y="1353"/>
                  </a:lnTo>
                  <a:lnTo>
                    <a:pt x="10802" y="1273"/>
                  </a:lnTo>
                  <a:lnTo>
                    <a:pt x="10802" y="1213"/>
                  </a:lnTo>
                  <a:lnTo>
                    <a:pt x="10802" y="1174"/>
                  </a:lnTo>
                  <a:lnTo>
                    <a:pt x="10802" y="358"/>
                  </a:lnTo>
                  <a:cubicBezTo>
                    <a:pt x="10802" y="378"/>
                    <a:pt x="10802" y="398"/>
                    <a:pt x="10782" y="418"/>
                  </a:cubicBezTo>
                  <a:cubicBezTo>
                    <a:pt x="10782" y="458"/>
                    <a:pt x="10782" y="477"/>
                    <a:pt x="10762" y="497"/>
                  </a:cubicBezTo>
                  <a:cubicBezTo>
                    <a:pt x="10762" y="537"/>
                    <a:pt x="10742" y="557"/>
                    <a:pt x="10742" y="577"/>
                  </a:cubicBezTo>
                  <a:cubicBezTo>
                    <a:pt x="10742" y="597"/>
                    <a:pt x="10702" y="617"/>
                    <a:pt x="10702" y="656"/>
                  </a:cubicBezTo>
                  <a:cubicBezTo>
                    <a:pt x="10702" y="676"/>
                    <a:pt x="10682" y="696"/>
                    <a:pt x="10682" y="736"/>
                  </a:cubicBezTo>
                  <a:cubicBezTo>
                    <a:pt x="10682" y="756"/>
                    <a:pt x="10663" y="776"/>
                    <a:pt x="10663" y="796"/>
                  </a:cubicBezTo>
                  <a:cubicBezTo>
                    <a:pt x="10663" y="835"/>
                    <a:pt x="10643" y="855"/>
                    <a:pt x="10643" y="875"/>
                  </a:cubicBezTo>
                  <a:cubicBezTo>
                    <a:pt x="10603" y="895"/>
                    <a:pt x="10603" y="935"/>
                    <a:pt x="10583" y="955"/>
                  </a:cubicBezTo>
                  <a:cubicBezTo>
                    <a:pt x="10583" y="975"/>
                    <a:pt x="10563" y="995"/>
                    <a:pt x="10563" y="1034"/>
                  </a:cubicBezTo>
                  <a:cubicBezTo>
                    <a:pt x="10543" y="1054"/>
                    <a:pt x="10503" y="1094"/>
                    <a:pt x="10503" y="1134"/>
                  </a:cubicBezTo>
                  <a:cubicBezTo>
                    <a:pt x="10484" y="1154"/>
                    <a:pt x="10484" y="1174"/>
                    <a:pt x="10464" y="1174"/>
                  </a:cubicBezTo>
                  <a:cubicBezTo>
                    <a:pt x="10444" y="1194"/>
                    <a:pt x="10404" y="1253"/>
                    <a:pt x="10384" y="1273"/>
                  </a:cubicBezTo>
                  <a:cubicBezTo>
                    <a:pt x="10384" y="1293"/>
                    <a:pt x="10364" y="1293"/>
                    <a:pt x="10364" y="1333"/>
                  </a:cubicBezTo>
                  <a:cubicBezTo>
                    <a:pt x="10304" y="1373"/>
                    <a:pt x="10265" y="1432"/>
                    <a:pt x="10205" y="1492"/>
                  </a:cubicBezTo>
                  <a:lnTo>
                    <a:pt x="10165" y="1552"/>
                  </a:lnTo>
                  <a:lnTo>
                    <a:pt x="10046" y="1671"/>
                  </a:lnTo>
                  <a:cubicBezTo>
                    <a:pt x="10006" y="1691"/>
                    <a:pt x="9986" y="1691"/>
                    <a:pt x="9986" y="1711"/>
                  </a:cubicBezTo>
                  <a:lnTo>
                    <a:pt x="9907" y="1790"/>
                  </a:lnTo>
                  <a:cubicBezTo>
                    <a:pt x="9887" y="1830"/>
                    <a:pt x="9867" y="1850"/>
                    <a:pt x="9847" y="1850"/>
                  </a:cubicBezTo>
                  <a:lnTo>
                    <a:pt x="9767" y="1930"/>
                  </a:lnTo>
                  <a:cubicBezTo>
                    <a:pt x="9747" y="1949"/>
                    <a:pt x="9708" y="1969"/>
                    <a:pt x="9688" y="1969"/>
                  </a:cubicBezTo>
                  <a:cubicBezTo>
                    <a:pt x="9668" y="1989"/>
                    <a:pt x="9648" y="2009"/>
                    <a:pt x="9588" y="2049"/>
                  </a:cubicBezTo>
                  <a:cubicBezTo>
                    <a:pt x="9568" y="2069"/>
                    <a:pt x="9549" y="2089"/>
                    <a:pt x="9509" y="2089"/>
                  </a:cubicBezTo>
                  <a:cubicBezTo>
                    <a:pt x="9489" y="2129"/>
                    <a:pt x="9449" y="2148"/>
                    <a:pt x="9409" y="2148"/>
                  </a:cubicBezTo>
                  <a:cubicBezTo>
                    <a:pt x="9370" y="2168"/>
                    <a:pt x="9350" y="2188"/>
                    <a:pt x="9290" y="2208"/>
                  </a:cubicBezTo>
                  <a:cubicBezTo>
                    <a:pt x="9171" y="2288"/>
                    <a:pt x="9051" y="2347"/>
                    <a:pt x="8912" y="2427"/>
                  </a:cubicBezTo>
                  <a:cubicBezTo>
                    <a:pt x="8892" y="2447"/>
                    <a:pt x="8852" y="2447"/>
                    <a:pt x="8813" y="2467"/>
                  </a:cubicBezTo>
                  <a:cubicBezTo>
                    <a:pt x="8693" y="2506"/>
                    <a:pt x="8594" y="2566"/>
                    <a:pt x="8474" y="2626"/>
                  </a:cubicBezTo>
                  <a:cubicBezTo>
                    <a:pt x="8454" y="2626"/>
                    <a:pt x="8454" y="2646"/>
                    <a:pt x="8415" y="2646"/>
                  </a:cubicBezTo>
                  <a:cubicBezTo>
                    <a:pt x="8295" y="2686"/>
                    <a:pt x="8176" y="2745"/>
                    <a:pt x="8017" y="2765"/>
                  </a:cubicBezTo>
                  <a:cubicBezTo>
                    <a:pt x="7917" y="2785"/>
                    <a:pt x="7858" y="2825"/>
                    <a:pt x="7758" y="2845"/>
                  </a:cubicBezTo>
                  <a:cubicBezTo>
                    <a:pt x="7679" y="2865"/>
                    <a:pt x="7599" y="2884"/>
                    <a:pt x="7520" y="2884"/>
                  </a:cubicBezTo>
                  <a:lnTo>
                    <a:pt x="7221" y="2964"/>
                  </a:lnTo>
                  <a:cubicBezTo>
                    <a:pt x="7161" y="2984"/>
                    <a:pt x="7082" y="2984"/>
                    <a:pt x="7002" y="3024"/>
                  </a:cubicBezTo>
                  <a:cubicBezTo>
                    <a:pt x="6982" y="3024"/>
                    <a:pt x="6963" y="3024"/>
                    <a:pt x="6903" y="3044"/>
                  </a:cubicBezTo>
                  <a:cubicBezTo>
                    <a:pt x="6783" y="3063"/>
                    <a:pt x="6664" y="3063"/>
                    <a:pt x="6525" y="3083"/>
                  </a:cubicBezTo>
                  <a:cubicBezTo>
                    <a:pt x="6505" y="3083"/>
                    <a:pt x="6465" y="3083"/>
                    <a:pt x="6425" y="3123"/>
                  </a:cubicBezTo>
                  <a:cubicBezTo>
                    <a:pt x="6286" y="3143"/>
                    <a:pt x="6127" y="3143"/>
                    <a:pt x="5988" y="3143"/>
                  </a:cubicBezTo>
                  <a:lnTo>
                    <a:pt x="5073" y="3143"/>
                  </a:lnTo>
                  <a:cubicBezTo>
                    <a:pt x="4973" y="3143"/>
                    <a:pt x="4894" y="3143"/>
                    <a:pt x="4794" y="3123"/>
                  </a:cubicBezTo>
                  <a:cubicBezTo>
                    <a:pt x="4715" y="3123"/>
                    <a:pt x="4615" y="3083"/>
                    <a:pt x="4536" y="3083"/>
                  </a:cubicBezTo>
                  <a:cubicBezTo>
                    <a:pt x="4436" y="3083"/>
                    <a:pt x="4376" y="3063"/>
                    <a:pt x="4277" y="3063"/>
                  </a:cubicBezTo>
                  <a:cubicBezTo>
                    <a:pt x="4138" y="3044"/>
                    <a:pt x="4018" y="3044"/>
                    <a:pt x="3919" y="3024"/>
                  </a:cubicBezTo>
                  <a:lnTo>
                    <a:pt x="3899" y="3024"/>
                  </a:lnTo>
                  <a:cubicBezTo>
                    <a:pt x="3740" y="2984"/>
                    <a:pt x="3601" y="2964"/>
                    <a:pt x="3442" y="2924"/>
                  </a:cubicBezTo>
                  <a:cubicBezTo>
                    <a:pt x="3422" y="2924"/>
                    <a:pt x="3402" y="2924"/>
                    <a:pt x="3382" y="2884"/>
                  </a:cubicBezTo>
                  <a:cubicBezTo>
                    <a:pt x="3223" y="2865"/>
                    <a:pt x="3103" y="2825"/>
                    <a:pt x="2984" y="2785"/>
                  </a:cubicBezTo>
                  <a:cubicBezTo>
                    <a:pt x="2924" y="2785"/>
                    <a:pt x="2904" y="2765"/>
                    <a:pt x="2845" y="2765"/>
                  </a:cubicBezTo>
                  <a:cubicBezTo>
                    <a:pt x="2745" y="2745"/>
                    <a:pt x="2626" y="2686"/>
                    <a:pt x="2526" y="2646"/>
                  </a:cubicBezTo>
                  <a:cubicBezTo>
                    <a:pt x="2507" y="2646"/>
                    <a:pt x="2447" y="2626"/>
                    <a:pt x="2427" y="2626"/>
                  </a:cubicBezTo>
                  <a:cubicBezTo>
                    <a:pt x="2328" y="2566"/>
                    <a:pt x="2228" y="2546"/>
                    <a:pt x="2129" y="2487"/>
                  </a:cubicBezTo>
                  <a:cubicBezTo>
                    <a:pt x="2089" y="2467"/>
                    <a:pt x="2029" y="2447"/>
                    <a:pt x="1989" y="2447"/>
                  </a:cubicBezTo>
                  <a:cubicBezTo>
                    <a:pt x="1850" y="2367"/>
                    <a:pt x="1711" y="2327"/>
                    <a:pt x="1591" y="2248"/>
                  </a:cubicBezTo>
                  <a:cubicBezTo>
                    <a:pt x="517" y="1631"/>
                    <a:pt x="0" y="835"/>
                    <a:pt x="0" y="0"/>
                  </a:cubicBezTo>
                  <a:close/>
                </a:path>
              </a:pathLst>
            </a:custGeom>
            <a:solidFill>
              <a:srgbClr val="CBC2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765;p21">
              <a:extLst>
                <a:ext uri="{FF2B5EF4-FFF2-40B4-BE49-F238E27FC236}">
                  <a16:creationId xmlns:a16="http://schemas.microsoft.com/office/drawing/2014/main" id="{A29A74C4-F02A-4295-A4C8-D85F05DC9540}"/>
                </a:ext>
              </a:extLst>
            </p:cNvPr>
            <p:cNvSpPr/>
            <p:nvPr/>
          </p:nvSpPr>
          <p:spPr>
            <a:xfrm>
              <a:off x="6223689" y="4254665"/>
              <a:ext cx="399593" cy="210613"/>
            </a:xfrm>
            <a:custGeom>
              <a:avLst/>
              <a:gdLst/>
              <a:ahLst/>
              <a:cxnLst/>
              <a:rect l="l" t="t" r="r" b="b"/>
              <a:pathLst>
                <a:path w="11877" h="6260" extrusionOk="0">
                  <a:moveTo>
                    <a:pt x="5922" y="1030"/>
                  </a:moveTo>
                  <a:cubicBezTo>
                    <a:pt x="6847" y="1030"/>
                    <a:pt x="7774" y="1234"/>
                    <a:pt x="8495" y="1644"/>
                  </a:cubicBezTo>
                  <a:cubicBezTo>
                    <a:pt x="9888" y="2460"/>
                    <a:pt x="9888" y="3792"/>
                    <a:pt x="8495" y="4608"/>
                  </a:cubicBezTo>
                  <a:cubicBezTo>
                    <a:pt x="7783" y="5003"/>
                    <a:pt x="6870" y="5202"/>
                    <a:pt x="5956" y="5202"/>
                  </a:cubicBezTo>
                  <a:cubicBezTo>
                    <a:pt x="5030" y="5202"/>
                    <a:pt x="4103" y="4998"/>
                    <a:pt x="3383" y="4588"/>
                  </a:cubicBezTo>
                  <a:cubicBezTo>
                    <a:pt x="1970" y="3792"/>
                    <a:pt x="1970" y="2440"/>
                    <a:pt x="3383" y="1624"/>
                  </a:cubicBezTo>
                  <a:cubicBezTo>
                    <a:pt x="4094" y="1229"/>
                    <a:pt x="5007" y="1030"/>
                    <a:pt x="5922" y="1030"/>
                  </a:cubicBezTo>
                  <a:close/>
                  <a:moveTo>
                    <a:pt x="5888" y="0"/>
                  </a:moveTo>
                  <a:cubicBezTo>
                    <a:pt x="4528" y="0"/>
                    <a:pt x="3171" y="299"/>
                    <a:pt x="2129" y="908"/>
                  </a:cubicBezTo>
                  <a:cubicBezTo>
                    <a:pt x="1" y="2121"/>
                    <a:pt x="1" y="4111"/>
                    <a:pt x="2129" y="5324"/>
                  </a:cubicBezTo>
                  <a:cubicBezTo>
                    <a:pt x="3192" y="5946"/>
                    <a:pt x="4583" y="6259"/>
                    <a:pt x="5972" y="6259"/>
                  </a:cubicBezTo>
                  <a:cubicBezTo>
                    <a:pt x="7339" y="6259"/>
                    <a:pt x="8702" y="5956"/>
                    <a:pt x="9748" y="5344"/>
                  </a:cubicBezTo>
                  <a:cubicBezTo>
                    <a:pt x="11877" y="4131"/>
                    <a:pt x="11877" y="2141"/>
                    <a:pt x="9748" y="928"/>
                  </a:cubicBezTo>
                  <a:cubicBezTo>
                    <a:pt x="8681" y="314"/>
                    <a:pt x="7283" y="0"/>
                    <a:pt x="5888"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766;p21">
              <a:extLst>
                <a:ext uri="{FF2B5EF4-FFF2-40B4-BE49-F238E27FC236}">
                  <a16:creationId xmlns:a16="http://schemas.microsoft.com/office/drawing/2014/main" id="{4ED1D479-BC3F-4E89-899C-74AAA417C833}"/>
                </a:ext>
              </a:extLst>
            </p:cNvPr>
            <p:cNvSpPr/>
            <p:nvPr/>
          </p:nvSpPr>
          <p:spPr>
            <a:xfrm>
              <a:off x="6198927" y="3909069"/>
              <a:ext cx="214886" cy="542985"/>
            </a:xfrm>
            <a:custGeom>
              <a:avLst/>
              <a:gdLst/>
              <a:ahLst/>
              <a:cxnLst/>
              <a:rect l="l" t="t" r="r" b="b"/>
              <a:pathLst>
                <a:path w="6387" h="16139" extrusionOk="0">
                  <a:moveTo>
                    <a:pt x="299" y="0"/>
                  </a:moveTo>
                  <a:cubicBezTo>
                    <a:pt x="1" y="557"/>
                    <a:pt x="21" y="1751"/>
                    <a:pt x="140" y="2368"/>
                  </a:cubicBezTo>
                  <a:cubicBezTo>
                    <a:pt x="259" y="2885"/>
                    <a:pt x="717" y="3263"/>
                    <a:pt x="1015" y="3680"/>
                  </a:cubicBezTo>
                  <a:cubicBezTo>
                    <a:pt x="1453" y="4277"/>
                    <a:pt x="1612" y="5053"/>
                    <a:pt x="1592" y="5769"/>
                  </a:cubicBezTo>
                  <a:cubicBezTo>
                    <a:pt x="1572" y="6227"/>
                    <a:pt x="1493" y="6625"/>
                    <a:pt x="1632" y="7042"/>
                  </a:cubicBezTo>
                  <a:cubicBezTo>
                    <a:pt x="2070" y="8216"/>
                    <a:pt x="3562" y="8117"/>
                    <a:pt x="3462" y="9589"/>
                  </a:cubicBezTo>
                  <a:cubicBezTo>
                    <a:pt x="3383" y="10802"/>
                    <a:pt x="2567" y="11876"/>
                    <a:pt x="2865" y="13110"/>
                  </a:cubicBezTo>
                  <a:cubicBezTo>
                    <a:pt x="3104" y="14204"/>
                    <a:pt x="3761" y="15556"/>
                    <a:pt x="4855" y="16034"/>
                  </a:cubicBezTo>
                  <a:cubicBezTo>
                    <a:pt x="4869" y="16063"/>
                    <a:pt x="4916" y="16081"/>
                    <a:pt x="4955" y="16081"/>
                  </a:cubicBezTo>
                  <a:cubicBezTo>
                    <a:pt x="4970" y="16081"/>
                    <a:pt x="4983" y="16079"/>
                    <a:pt x="4994" y="16074"/>
                  </a:cubicBezTo>
                  <a:cubicBezTo>
                    <a:pt x="5014" y="16094"/>
                    <a:pt x="5073" y="16094"/>
                    <a:pt x="5093" y="16133"/>
                  </a:cubicBezTo>
                  <a:cubicBezTo>
                    <a:pt x="5111" y="16137"/>
                    <a:pt x="5128" y="16139"/>
                    <a:pt x="5144" y="16139"/>
                  </a:cubicBezTo>
                  <a:cubicBezTo>
                    <a:pt x="5298" y="16139"/>
                    <a:pt x="5410" y="15981"/>
                    <a:pt x="5392" y="15855"/>
                  </a:cubicBezTo>
                  <a:cubicBezTo>
                    <a:pt x="6168" y="15238"/>
                    <a:pt x="6386" y="13806"/>
                    <a:pt x="6247" y="12990"/>
                  </a:cubicBezTo>
                  <a:cubicBezTo>
                    <a:pt x="6108" y="12274"/>
                    <a:pt x="5491" y="11876"/>
                    <a:pt x="5233" y="11220"/>
                  </a:cubicBezTo>
                  <a:cubicBezTo>
                    <a:pt x="4954" y="10623"/>
                    <a:pt x="4934" y="9947"/>
                    <a:pt x="5173" y="9330"/>
                  </a:cubicBezTo>
                  <a:cubicBezTo>
                    <a:pt x="5531" y="8455"/>
                    <a:pt x="5312" y="7520"/>
                    <a:pt x="4676" y="6843"/>
                  </a:cubicBezTo>
                  <a:cubicBezTo>
                    <a:pt x="4158" y="6267"/>
                    <a:pt x="3343" y="5948"/>
                    <a:pt x="2985" y="5232"/>
                  </a:cubicBezTo>
                  <a:cubicBezTo>
                    <a:pt x="2666" y="4576"/>
                    <a:pt x="2826" y="3760"/>
                    <a:pt x="2627" y="3064"/>
                  </a:cubicBezTo>
                  <a:cubicBezTo>
                    <a:pt x="2448" y="2288"/>
                    <a:pt x="1871" y="1791"/>
                    <a:pt x="1334" y="1194"/>
                  </a:cubicBezTo>
                  <a:cubicBezTo>
                    <a:pt x="1015" y="796"/>
                    <a:pt x="797" y="239"/>
                    <a:pt x="299" y="0"/>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767;p21">
              <a:extLst>
                <a:ext uri="{FF2B5EF4-FFF2-40B4-BE49-F238E27FC236}">
                  <a16:creationId xmlns:a16="http://schemas.microsoft.com/office/drawing/2014/main" id="{C21B6E2E-F1A1-42B7-82C5-83B7495983EB}"/>
                </a:ext>
              </a:extLst>
            </p:cNvPr>
            <p:cNvSpPr/>
            <p:nvPr/>
          </p:nvSpPr>
          <p:spPr>
            <a:xfrm>
              <a:off x="6213663" y="3922796"/>
              <a:ext cx="166001" cy="530537"/>
            </a:xfrm>
            <a:custGeom>
              <a:avLst/>
              <a:gdLst/>
              <a:ahLst/>
              <a:cxnLst/>
              <a:rect l="l" t="t" r="r" b="b"/>
              <a:pathLst>
                <a:path w="4934" h="15769" extrusionOk="0">
                  <a:moveTo>
                    <a:pt x="3" y="0"/>
                  </a:moveTo>
                  <a:lnTo>
                    <a:pt x="3" y="0"/>
                  </a:lnTo>
                  <a:cubicBezTo>
                    <a:pt x="0" y="0"/>
                    <a:pt x="10" y="10"/>
                    <a:pt x="40" y="30"/>
                  </a:cubicBezTo>
                  <a:cubicBezTo>
                    <a:pt x="20" y="10"/>
                    <a:pt x="5" y="0"/>
                    <a:pt x="3" y="0"/>
                  </a:cubicBezTo>
                  <a:close/>
                  <a:moveTo>
                    <a:pt x="40" y="30"/>
                  </a:moveTo>
                  <a:cubicBezTo>
                    <a:pt x="199" y="686"/>
                    <a:pt x="339" y="1224"/>
                    <a:pt x="737" y="1820"/>
                  </a:cubicBezTo>
                  <a:cubicBezTo>
                    <a:pt x="1095" y="2357"/>
                    <a:pt x="1373" y="2875"/>
                    <a:pt x="1532" y="3531"/>
                  </a:cubicBezTo>
                  <a:cubicBezTo>
                    <a:pt x="1850" y="4844"/>
                    <a:pt x="2169" y="5898"/>
                    <a:pt x="3084" y="6933"/>
                  </a:cubicBezTo>
                  <a:cubicBezTo>
                    <a:pt x="3720" y="7689"/>
                    <a:pt x="3740" y="8504"/>
                    <a:pt x="3720" y="9419"/>
                  </a:cubicBezTo>
                  <a:cubicBezTo>
                    <a:pt x="3681" y="10135"/>
                    <a:pt x="3840" y="10812"/>
                    <a:pt x="3840" y="11528"/>
                  </a:cubicBezTo>
                  <a:cubicBezTo>
                    <a:pt x="3840" y="12184"/>
                    <a:pt x="4039" y="12662"/>
                    <a:pt x="4218" y="13278"/>
                  </a:cubicBezTo>
                  <a:cubicBezTo>
                    <a:pt x="4337" y="13756"/>
                    <a:pt x="4357" y="14253"/>
                    <a:pt x="4476" y="14711"/>
                  </a:cubicBezTo>
                  <a:cubicBezTo>
                    <a:pt x="4576" y="15049"/>
                    <a:pt x="4775" y="15387"/>
                    <a:pt x="4735" y="15745"/>
                  </a:cubicBezTo>
                  <a:cubicBezTo>
                    <a:pt x="4735" y="15757"/>
                    <a:pt x="4761" y="15768"/>
                    <a:pt x="4784" y="15768"/>
                  </a:cubicBezTo>
                  <a:cubicBezTo>
                    <a:pt x="4800" y="15768"/>
                    <a:pt x="4815" y="15762"/>
                    <a:pt x="4815" y="15745"/>
                  </a:cubicBezTo>
                  <a:cubicBezTo>
                    <a:pt x="4934" y="15148"/>
                    <a:pt x="4616" y="14472"/>
                    <a:pt x="4476" y="13895"/>
                  </a:cubicBezTo>
                  <a:cubicBezTo>
                    <a:pt x="4277" y="13020"/>
                    <a:pt x="3979" y="12264"/>
                    <a:pt x="3979" y="11369"/>
                  </a:cubicBezTo>
                  <a:cubicBezTo>
                    <a:pt x="3979" y="10613"/>
                    <a:pt x="3860" y="9877"/>
                    <a:pt x="3860" y="9121"/>
                  </a:cubicBezTo>
                  <a:cubicBezTo>
                    <a:pt x="3860" y="8643"/>
                    <a:pt x="3860" y="8106"/>
                    <a:pt x="3720" y="7649"/>
                  </a:cubicBezTo>
                  <a:cubicBezTo>
                    <a:pt x="3462" y="6933"/>
                    <a:pt x="2746" y="6435"/>
                    <a:pt x="2368" y="5799"/>
                  </a:cubicBezTo>
                  <a:cubicBezTo>
                    <a:pt x="1970" y="5103"/>
                    <a:pt x="1831" y="4347"/>
                    <a:pt x="1652" y="3611"/>
                  </a:cubicBezTo>
                  <a:cubicBezTo>
                    <a:pt x="1492" y="3034"/>
                    <a:pt x="1333" y="2536"/>
                    <a:pt x="995" y="2039"/>
                  </a:cubicBezTo>
                  <a:cubicBezTo>
                    <a:pt x="796" y="1761"/>
                    <a:pt x="577" y="1522"/>
                    <a:pt x="438" y="1224"/>
                  </a:cubicBezTo>
                  <a:cubicBezTo>
                    <a:pt x="239" y="846"/>
                    <a:pt x="180" y="428"/>
                    <a:pt x="40" y="3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768;p21">
              <a:extLst>
                <a:ext uri="{FF2B5EF4-FFF2-40B4-BE49-F238E27FC236}">
                  <a16:creationId xmlns:a16="http://schemas.microsoft.com/office/drawing/2014/main" id="{B53650B4-AE96-41D2-B384-F019C3CF389A}"/>
                </a:ext>
              </a:extLst>
            </p:cNvPr>
            <p:cNvSpPr/>
            <p:nvPr/>
          </p:nvSpPr>
          <p:spPr>
            <a:xfrm>
              <a:off x="6286604" y="3709625"/>
              <a:ext cx="199477" cy="759217"/>
            </a:xfrm>
            <a:custGeom>
              <a:avLst/>
              <a:gdLst/>
              <a:ahLst/>
              <a:cxnLst/>
              <a:rect l="l" t="t" r="r" b="b"/>
              <a:pathLst>
                <a:path w="5929" h="22566" extrusionOk="0">
                  <a:moveTo>
                    <a:pt x="4477" y="0"/>
                  </a:moveTo>
                  <a:cubicBezTo>
                    <a:pt x="3243" y="259"/>
                    <a:pt x="3044" y="1850"/>
                    <a:pt x="3044" y="2885"/>
                  </a:cubicBezTo>
                  <a:cubicBezTo>
                    <a:pt x="3005" y="4397"/>
                    <a:pt x="2686" y="5292"/>
                    <a:pt x="1851" y="6525"/>
                  </a:cubicBezTo>
                  <a:cubicBezTo>
                    <a:pt x="1194" y="7500"/>
                    <a:pt x="657" y="8375"/>
                    <a:pt x="896" y="9569"/>
                  </a:cubicBezTo>
                  <a:cubicBezTo>
                    <a:pt x="1095" y="10543"/>
                    <a:pt x="1910" y="11379"/>
                    <a:pt x="2109" y="12374"/>
                  </a:cubicBezTo>
                  <a:cubicBezTo>
                    <a:pt x="2368" y="13667"/>
                    <a:pt x="1194" y="14363"/>
                    <a:pt x="617" y="15377"/>
                  </a:cubicBezTo>
                  <a:cubicBezTo>
                    <a:pt x="100" y="16352"/>
                    <a:pt x="1" y="17506"/>
                    <a:pt x="558" y="18501"/>
                  </a:cubicBezTo>
                  <a:cubicBezTo>
                    <a:pt x="835" y="18999"/>
                    <a:pt x="4043" y="22566"/>
                    <a:pt x="4963" y="22566"/>
                  </a:cubicBezTo>
                  <a:cubicBezTo>
                    <a:pt x="5034" y="22566"/>
                    <a:pt x="5092" y="22545"/>
                    <a:pt x="5133" y="22499"/>
                  </a:cubicBezTo>
                  <a:cubicBezTo>
                    <a:pt x="5233" y="22419"/>
                    <a:pt x="5272" y="22260"/>
                    <a:pt x="5272" y="22041"/>
                  </a:cubicBezTo>
                  <a:cubicBezTo>
                    <a:pt x="5292" y="21604"/>
                    <a:pt x="5193" y="21027"/>
                    <a:pt x="5173" y="20788"/>
                  </a:cubicBezTo>
                  <a:cubicBezTo>
                    <a:pt x="5054" y="19316"/>
                    <a:pt x="3760" y="17625"/>
                    <a:pt x="4437" y="16233"/>
                  </a:cubicBezTo>
                  <a:cubicBezTo>
                    <a:pt x="4835" y="15417"/>
                    <a:pt x="5431" y="14721"/>
                    <a:pt x="5292" y="13746"/>
                  </a:cubicBezTo>
                  <a:cubicBezTo>
                    <a:pt x="5133" y="12592"/>
                    <a:pt x="4238" y="11876"/>
                    <a:pt x="4198" y="10643"/>
                  </a:cubicBezTo>
                  <a:cubicBezTo>
                    <a:pt x="4178" y="8813"/>
                    <a:pt x="5929" y="7758"/>
                    <a:pt x="5770" y="6008"/>
                  </a:cubicBezTo>
                  <a:cubicBezTo>
                    <a:pt x="5670" y="4973"/>
                    <a:pt x="5272" y="3979"/>
                    <a:pt x="5093" y="2925"/>
                  </a:cubicBezTo>
                  <a:cubicBezTo>
                    <a:pt x="4934" y="1930"/>
                    <a:pt x="4934" y="915"/>
                    <a:pt x="4477" y="0"/>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769;p21">
              <a:extLst>
                <a:ext uri="{FF2B5EF4-FFF2-40B4-BE49-F238E27FC236}">
                  <a16:creationId xmlns:a16="http://schemas.microsoft.com/office/drawing/2014/main" id="{378BD1F1-2358-4B4F-8526-C1BFE22641C2}"/>
                </a:ext>
              </a:extLst>
            </p:cNvPr>
            <p:cNvSpPr/>
            <p:nvPr/>
          </p:nvSpPr>
          <p:spPr>
            <a:xfrm>
              <a:off x="6354196" y="3736776"/>
              <a:ext cx="94305" cy="729778"/>
            </a:xfrm>
            <a:custGeom>
              <a:avLst/>
              <a:gdLst/>
              <a:ahLst/>
              <a:cxnLst/>
              <a:rect l="l" t="t" r="r" b="b"/>
              <a:pathLst>
                <a:path w="2803" h="21691" extrusionOk="0">
                  <a:moveTo>
                    <a:pt x="2572" y="1"/>
                  </a:moveTo>
                  <a:cubicBezTo>
                    <a:pt x="2569" y="1"/>
                    <a:pt x="2567" y="3"/>
                    <a:pt x="2567" y="9"/>
                  </a:cubicBezTo>
                  <a:cubicBezTo>
                    <a:pt x="1493" y="1819"/>
                    <a:pt x="2527" y="3828"/>
                    <a:pt x="1851" y="5678"/>
                  </a:cubicBezTo>
                  <a:cubicBezTo>
                    <a:pt x="1553" y="6494"/>
                    <a:pt x="876" y="7170"/>
                    <a:pt x="657" y="8006"/>
                  </a:cubicBezTo>
                  <a:cubicBezTo>
                    <a:pt x="399" y="8961"/>
                    <a:pt x="836" y="9955"/>
                    <a:pt x="996" y="10870"/>
                  </a:cubicBezTo>
                  <a:cubicBezTo>
                    <a:pt x="1234" y="12124"/>
                    <a:pt x="777" y="12780"/>
                    <a:pt x="379" y="13914"/>
                  </a:cubicBezTo>
                  <a:cubicBezTo>
                    <a:pt x="180" y="14451"/>
                    <a:pt x="140" y="15227"/>
                    <a:pt x="279" y="15804"/>
                  </a:cubicBezTo>
                  <a:cubicBezTo>
                    <a:pt x="538" y="16818"/>
                    <a:pt x="1055" y="17793"/>
                    <a:pt x="1433" y="18788"/>
                  </a:cubicBezTo>
                  <a:cubicBezTo>
                    <a:pt x="1791" y="19822"/>
                    <a:pt x="1990" y="20677"/>
                    <a:pt x="2547" y="21632"/>
                  </a:cubicBezTo>
                  <a:cubicBezTo>
                    <a:pt x="2571" y="21674"/>
                    <a:pt x="2605" y="21690"/>
                    <a:pt x="2639" y="21690"/>
                  </a:cubicBezTo>
                  <a:cubicBezTo>
                    <a:pt x="2720" y="21690"/>
                    <a:pt x="2802" y="21597"/>
                    <a:pt x="2746" y="21513"/>
                  </a:cubicBezTo>
                  <a:cubicBezTo>
                    <a:pt x="1831" y="19882"/>
                    <a:pt x="1234" y="17853"/>
                    <a:pt x="638" y="16102"/>
                  </a:cubicBezTo>
                  <a:cubicBezTo>
                    <a:pt x="1" y="14272"/>
                    <a:pt x="1632" y="12959"/>
                    <a:pt x="1334" y="11169"/>
                  </a:cubicBezTo>
                  <a:cubicBezTo>
                    <a:pt x="1155" y="10094"/>
                    <a:pt x="538" y="8901"/>
                    <a:pt x="956" y="7807"/>
                  </a:cubicBezTo>
                  <a:cubicBezTo>
                    <a:pt x="1254" y="7051"/>
                    <a:pt x="1831" y="6394"/>
                    <a:pt x="2090" y="5599"/>
                  </a:cubicBezTo>
                  <a:cubicBezTo>
                    <a:pt x="2746" y="3788"/>
                    <a:pt x="1672" y="1819"/>
                    <a:pt x="2627" y="29"/>
                  </a:cubicBezTo>
                  <a:cubicBezTo>
                    <a:pt x="2599" y="15"/>
                    <a:pt x="2580" y="1"/>
                    <a:pt x="257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770;p21">
              <a:extLst>
                <a:ext uri="{FF2B5EF4-FFF2-40B4-BE49-F238E27FC236}">
                  <a16:creationId xmlns:a16="http://schemas.microsoft.com/office/drawing/2014/main" id="{E6F08DFA-7B45-430A-B09F-2E11DDC920C9}"/>
                </a:ext>
              </a:extLst>
            </p:cNvPr>
            <p:cNvSpPr/>
            <p:nvPr/>
          </p:nvSpPr>
          <p:spPr>
            <a:xfrm>
              <a:off x="6413108" y="3786569"/>
              <a:ext cx="237630" cy="674602"/>
            </a:xfrm>
            <a:custGeom>
              <a:avLst/>
              <a:gdLst/>
              <a:ahLst/>
              <a:cxnLst/>
              <a:rect l="l" t="t" r="r" b="b"/>
              <a:pathLst>
                <a:path w="7063" h="20051" extrusionOk="0">
                  <a:moveTo>
                    <a:pt x="6645" y="1"/>
                  </a:moveTo>
                  <a:cubicBezTo>
                    <a:pt x="6048" y="299"/>
                    <a:pt x="5829" y="1015"/>
                    <a:pt x="5411" y="1513"/>
                  </a:cubicBezTo>
                  <a:cubicBezTo>
                    <a:pt x="4815" y="2249"/>
                    <a:pt x="4158" y="2925"/>
                    <a:pt x="3919" y="3880"/>
                  </a:cubicBezTo>
                  <a:cubicBezTo>
                    <a:pt x="3720" y="4735"/>
                    <a:pt x="3979" y="5710"/>
                    <a:pt x="3621" y="6526"/>
                  </a:cubicBezTo>
                  <a:cubicBezTo>
                    <a:pt x="3223" y="7441"/>
                    <a:pt x="2268" y="7878"/>
                    <a:pt x="1671" y="8595"/>
                  </a:cubicBezTo>
                  <a:cubicBezTo>
                    <a:pt x="916" y="9470"/>
                    <a:pt x="737" y="10624"/>
                    <a:pt x="1214" y="11678"/>
                  </a:cubicBezTo>
                  <a:cubicBezTo>
                    <a:pt x="1572" y="12434"/>
                    <a:pt x="1572" y="13249"/>
                    <a:pt x="1294" y="14025"/>
                  </a:cubicBezTo>
                  <a:cubicBezTo>
                    <a:pt x="995" y="14841"/>
                    <a:pt x="279" y="15358"/>
                    <a:pt x="140" y="16253"/>
                  </a:cubicBezTo>
                  <a:cubicBezTo>
                    <a:pt x="0" y="17268"/>
                    <a:pt x="398" y="18998"/>
                    <a:pt x="1333" y="19715"/>
                  </a:cubicBezTo>
                  <a:cubicBezTo>
                    <a:pt x="1333" y="19883"/>
                    <a:pt x="1461" y="20051"/>
                    <a:pt x="1633" y="20051"/>
                  </a:cubicBezTo>
                  <a:cubicBezTo>
                    <a:pt x="1664" y="20051"/>
                    <a:pt x="1697" y="20045"/>
                    <a:pt x="1731" y="20033"/>
                  </a:cubicBezTo>
                  <a:cubicBezTo>
                    <a:pt x="1791" y="20013"/>
                    <a:pt x="1831" y="19993"/>
                    <a:pt x="1870" y="19993"/>
                  </a:cubicBezTo>
                  <a:cubicBezTo>
                    <a:pt x="1879" y="19996"/>
                    <a:pt x="1887" y="19997"/>
                    <a:pt x="1896" y="19997"/>
                  </a:cubicBezTo>
                  <a:cubicBezTo>
                    <a:pt x="1951" y="19997"/>
                    <a:pt x="2012" y="19948"/>
                    <a:pt x="2030" y="19914"/>
                  </a:cubicBezTo>
                  <a:cubicBezTo>
                    <a:pt x="3382" y="19237"/>
                    <a:pt x="4078" y="17546"/>
                    <a:pt x="4317" y="16214"/>
                  </a:cubicBezTo>
                  <a:cubicBezTo>
                    <a:pt x="4616" y="14662"/>
                    <a:pt x="3561" y="13389"/>
                    <a:pt x="3382" y="11937"/>
                  </a:cubicBezTo>
                  <a:cubicBezTo>
                    <a:pt x="3183" y="10146"/>
                    <a:pt x="4994" y="10186"/>
                    <a:pt x="5451" y="8694"/>
                  </a:cubicBezTo>
                  <a:cubicBezTo>
                    <a:pt x="5590" y="8177"/>
                    <a:pt x="5471" y="7680"/>
                    <a:pt x="5411" y="7162"/>
                  </a:cubicBezTo>
                  <a:cubicBezTo>
                    <a:pt x="5352" y="6287"/>
                    <a:pt x="5491" y="5332"/>
                    <a:pt x="5988" y="4536"/>
                  </a:cubicBezTo>
                  <a:cubicBezTo>
                    <a:pt x="6346" y="3999"/>
                    <a:pt x="6883" y="3522"/>
                    <a:pt x="6963" y="2885"/>
                  </a:cubicBezTo>
                  <a:cubicBezTo>
                    <a:pt x="7062" y="2129"/>
                    <a:pt x="7023" y="677"/>
                    <a:pt x="6645"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771;p21">
              <a:extLst>
                <a:ext uri="{FF2B5EF4-FFF2-40B4-BE49-F238E27FC236}">
                  <a16:creationId xmlns:a16="http://schemas.microsoft.com/office/drawing/2014/main" id="{C3682555-7B98-4A47-A321-8DE30E1B4BC4}"/>
                </a:ext>
              </a:extLst>
            </p:cNvPr>
            <p:cNvSpPr/>
            <p:nvPr/>
          </p:nvSpPr>
          <p:spPr>
            <a:xfrm>
              <a:off x="6461286" y="3804939"/>
              <a:ext cx="171317" cy="657746"/>
            </a:xfrm>
            <a:custGeom>
              <a:avLst/>
              <a:gdLst/>
              <a:ahLst/>
              <a:cxnLst/>
              <a:rect l="l" t="t" r="r" b="b"/>
              <a:pathLst>
                <a:path w="5092" h="19550" extrusionOk="0">
                  <a:moveTo>
                    <a:pt x="5069" y="0"/>
                  </a:moveTo>
                  <a:cubicBezTo>
                    <a:pt x="5062" y="0"/>
                    <a:pt x="5054" y="5"/>
                    <a:pt x="5054" y="12"/>
                  </a:cubicBezTo>
                  <a:cubicBezTo>
                    <a:pt x="4914" y="509"/>
                    <a:pt x="4855" y="1007"/>
                    <a:pt x="4656" y="1484"/>
                  </a:cubicBezTo>
                  <a:cubicBezTo>
                    <a:pt x="4477" y="1862"/>
                    <a:pt x="4238" y="2180"/>
                    <a:pt x="4019" y="2538"/>
                  </a:cubicBezTo>
                  <a:cubicBezTo>
                    <a:pt x="3641" y="3155"/>
                    <a:pt x="3462" y="3772"/>
                    <a:pt x="3323" y="4488"/>
                  </a:cubicBezTo>
                  <a:cubicBezTo>
                    <a:pt x="3144" y="5423"/>
                    <a:pt x="3024" y="6358"/>
                    <a:pt x="2567" y="7213"/>
                  </a:cubicBezTo>
                  <a:cubicBezTo>
                    <a:pt x="2149" y="8029"/>
                    <a:pt x="1314" y="8665"/>
                    <a:pt x="1035" y="9560"/>
                  </a:cubicBezTo>
                  <a:cubicBezTo>
                    <a:pt x="856" y="10117"/>
                    <a:pt x="916" y="10814"/>
                    <a:pt x="936" y="11391"/>
                  </a:cubicBezTo>
                  <a:cubicBezTo>
                    <a:pt x="976" y="12306"/>
                    <a:pt x="876" y="13201"/>
                    <a:pt x="936" y="14116"/>
                  </a:cubicBezTo>
                  <a:cubicBezTo>
                    <a:pt x="976" y="15210"/>
                    <a:pt x="657" y="16165"/>
                    <a:pt x="478" y="17259"/>
                  </a:cubicBezTo>
                  <a:cubicBezTo>
                    <a:pt x="359" y="17955"/>
                    <a:pt x="1" y="18811"/>
                    <a:pt x="180" y="19507"/>
                  </a:cubicBezTo>
                  <a:cubicBezTo>
                    <a:pt x="189" y="19535"/>
                    <a:pt x="211" y="19549"/>
                    <a:pt x="232" y="19549"/>
                  </a:cubicBezTo>
                  <a:cubicBezTo>
                    <a:pt x="256" y="19549"/>
                    <a:pt x="279" y="19530"/>
                    <a:pt x="279" y="19487"/>
                  </a:cubicBezTo>
                  <a:cubicBezTo>
                    <a:pt x="220" y="19069"/>
                    <a:pt x="438" y="18612"/>
                    <a:pt x="518" y="18214"/>
                  </a:cubicBezTo>
                  <a:cubicBezTo>
                    <a:pt x="617" y="17617"/>
                    <a:pt x="637" y="17020"/>
                    <a:pt x="757" y="16463"/>
                  </a:cubicBezTo>
                  <a:cubicBezTo>
                    <a:pt x="936" y="15707"/>
                    <a:pt x="1155" y="15091"/>
                    <a:pt x="1115" y="14315"/>
                  </a:cubicBezTo>
                  <a:cubicBezTo>
                    <a:pt x="1055" y="13440"/>
                    <a:pt x="1214" y="12604"/>
                    <a:pt x="1135" y="11729"/>
                  </a:cubicBezTo>
                  <a:cubicBezTo>
                    <a:pt x="1055" y="10615"/>
                    <a:pt x="1015" y="9600"/>
                    <a:pt x="1751" y="8665"/>
                  </a:cubicBezTo>
                  <a:cubicBezTo>
                    <a:pt x="2806" y="7352"/>
                    <a:pt x="3144" y="6039"/>
                    <a:pt x="3462" y="4428"/>
                  </a:cubicBezTo>
                  <a:cubicBezTo>
                    <a:pt x="3621" y="3593"/>
                    <a:pt x="3920" y="2976"/>
                    <a:pt x="4337" y="2280"/>
                  </a:cubicBezTo>
                  <a:cubicBezTo>
                    <a:pt x="4795" y="1544"/>
                    <a:pt x="4914" y="887"/>
                    <a:pt x="5054" y="52"/>
                  </a:cubicBezTo>
                  <a:cubicBezTo>
                    <a:pt x="5091" y="14"/>
                    <a:pt x="5081" y="0"/>
                    <a:pt x="506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772;p21">
              <a:extLst>
                <a:ext uri="{FF2B5EF4-FFF2-40B4-BE49-F238E27FC236}">
                  <a16:creationId xmlns:a16="http://schemas.microsoft.com/office/drawing/2014/main" id="{F51D68AA-BAD8-4373-B138-CF288B9BFE0D}"/>
                </a:ext>
              </a:extLst>
            </p:cNvPr>
            <p:cNvSpPr/>
            <p:nvPr/>
          </p:nvSpPr>
          <p:spPr>
            <a:xfrm>
              <a:off x="5703681" y="3025600"/>
              <a:ext cx="623799" cy="361441"/>
            </a:xfrm>
            <a:custGeom>
              <a:avLst/>
              <a:gdLst/>
              <a:ahLst/>
              <a:cxnLst/>
              <a:rect l="l" t="t" r="r" b="b"/>
              <a:pathLst>
                <a:path w="18541" h="10743" extrusionOk="0">
                  <a:moveTo>
                    <a:pt x="3322" y="1930"/>
                  </a:moveTo>
                  <a:cubicBezTo>
                    <a:pt x="6644" y="1"/>
                    <a:pt x="11976" y="1"/>
                    <a:pt x="15258" y="1930"/>
                  </a:cubicBezTo>
                  <a:cubicBezTo>
                    <a:pt x="18540" y="3840"/>
                    <a:pt x="18520" y="6924"/>
                    <a:pt x="15218" y="8833"/>
                  </a:cubicBezTo>
                  <a:cubicBezTo>
                    <a:pt x="11916" y="10743"/>
                    <a:pt x="6565" y="10743"/>
                    <a:pt x="3283" y="8833"/>
                  </a:cubicBezTo>
                  <a:cubicBezTo>
                    <a:pt x="0" y="6924"/>
                    <a:pt x="20" y="3820"/>
                    <a:pt x="3322" y="193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773;p21">
              <a:extLst>
                <a:ext uri="{FF2B5EF4-FFF2-40B4-BE49-F238E27FC236}">
                  <a16:creationId xmlns:a16="http://schemas.microsoft.com/office/drawing/2014/main" id="{ADE10C3B-7412-4E25-8102-420862ED2C9D}"/>
                </a:ext>
              </a:extLst>
            </p:cNvPr>
            <p:cNvSpPr/>
            <p:nvPr/>
          </p:nvSpPr>
          <p:spPr>
            <a:xfrm>
              <a:off x="6032286" y="1798654"/>
              <a:ext cx="91041" cy="166943"/>
            </a:xfrm>
            <a:custGeom>
              <a:avLst/>
              <a:gdLst/>
              <a:ahLst/>
              <a:cxnLst/>
              <a:rect l="l" t="t" r="r" b="b"/>
              <a:pathLst>
                <a:path w="2706" h="4962" extrusionOk="0">
                  <a:moveTo>
                    <a:pt x="1445" y="1"/>
                  </a:moveTo>
                  <a:cubicBezTo>
                    <a:pt x="1435" y="1"/>
                    <a:pt x="1424" y="2"/>
                    <a:pt x="1413" y="6"/>
                  </a:cubicBezTo>
                  <a:cubicBezTo>
                    <a:pt x="1208" y="40"/>
                    <a:pt x="1160" y="523"/>
                    <a:pt x="1155" y="930"/>
                  </a:cubicBezTo>
                  <a:lnTo>
                    <a:pt x="1155" y="930"/>
                  </a:lnTo>
                  <a:cubicBezTo>
                    <a:pt x="1133" y="583"/>
                    <a:pt x="1085" y="204"/>
                    <a:pt x="980" y="204"/>
                  </a:cubicBezTo>
                  <a:cubicBezTo>
                    <a:pt x="978" y="204"/>
                    <a:pt x="977" y="204"/>
                    <a:pt x="975" y="204"/>
                  </a:cubicBezTo>
                  <a:cubicBezTo>
                    <a:pt x="776" y="224"/>
                    <a:pt x="756" y="503"/>
                    <a:pt x="756" y="881"/>
                  </a:cubicBezTo>
                  <a:cubicBezTo>
                    <a:pt x="717" y="1259"/>
                    <a:pt x="856" y="1836"/>
                    <a:pt x="856" y="1836"/>
                  </a:cubicBezTo>
                  <a:cubicBezTo>
                    <a:pt x="856" y="1836"/>
                    <a:pt x="543" y="1210"/>
                    <a:pt x="307" y="1210"/>
                  </a:cubicBezTo>
                  <a:cubicBezTo>
                    <a:pt x="291" y="1210"/>
                    <a:pt x="275" y="1213"/>
                    <a:pt x="259" y="1219"/>
                  </a:cubicBezTo>
                  <a:cubicBezTo>
                    <a:pt x="1" y="1338"/>
                    <a:pt x="319" y="1776"/>
                    <a:pt x="418" y="2035"/>
                  </a:cubicBezTo>
                  <a:cubicBezTo>
                    <a:pt x="498" y="2313"/>
                    <a:pt x="617" y="3049"/>
                    <a:pt x="816" y="3248"/>
                  </a:cubicBezTo>
                  <a:cubicBezTo>
                    <a:pt x="1015" y="3447"/>
                    <a:pt x="975" y="4780"/>
                    <a:pt x="975" y="4780"/>
                  </a:cubicBezTo>
                  <a:cubicBezTo>
                    <a:pt x="975" y="4780"/>
                    <a:pt x="1194" y="4899"/>
                    <a:pt x="1652" y="4939"/>
                  </a:cubicBezTo>
                  <a:cubicBezTo>
                    <a:pt x="1771" y="4955"/>
                    <a:pt x="1874" y="4961"/>
                    <a:pt x="1961" y="4961"/>
                  </a:cubicBezTo>
                  <a:cubicBezTo>
                    <a:pt x="2192" y="4961"/>
                    <a:pt x="2308" y="4919"/>
                    <a:pt x="2308" y="4919"/>
                  </a:cubicBezTo>
                  <a:cubicBezTo>
                    <a:pt x="2308" y="4919"/>
                    <a:pt x="2248" y="3944"/>
                    <a:pt x="2487" y="3725"/>
                  </a:cubicBezTo>
                  <a:cubicBezTo>
                    <a:pt x="2706" y="3507"/>
                    <a:pt x="2567" y="1299"/>
                    <a:pt x="2467" y="1100"/>
                  </a:cubicBezTo>
                  <a:cubicBezTo>
                    <a:pt x="2419" y="1004"/>
                    <a:pt x="2348" y="940"/>
                    <a:pt x="2288" y="940"/>
                  </a:cubicBezTo>
                  <a:cubicBezTo>
                    <a:pt x="2231" y="940"/>
                    <a:pt x="2183" y="995"/>
                    <a:pt x="2172" y="1131"/>
                  </a:cubicBezTo>
                  <a:lnTo>
                    <a:pt x="2172" y="1131"/>
                  </a:lnTo>
                  <a:cubicBezTo>
                    <a:pt x="2148" y="640"/>
                    <a:pt x="2094" y="117"/>
                    <a:pt x="1970" y="65"/>
                  </a:cubicBezTo>
                  <a:cubicBezTo>
                    <a:pt x="1941" y="52"/>
                    <a:pt x="1914" y="45"/>
                    <a:pt x="1890" y="45"/>
                  </a:cubicBezTo>
                  <a:cubicBezTo>
                    <a:pt x="1753" y="45"/>
                    <a:pt x="1699" y="274"/>
                    <a:pt x="1681" y="786"/>
                  </a:cubicBezTo>
                  <a:lnTo>
                    <a:pt x="1681" y="786"/>
                  </a:lnTo>
                  <a:cubicBezTo>
                    <a:pt x="1667" y="404"/>
                    <a:pt x="1613" y="1"/>
                    <a:pt x="1445"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774;p21">
              <a:extLst>
                <a:ext uri="{FF2B5EF4-FFF2-40B4-BE49-F238E27FC236}">
                  <a16:creationId xmlns:a16="http://schemas.microsoft.com/office/drawing/2014/main" id="{330CE28D-6BBB-4FB6-9A65-14E7F707EF75}"/>
                </a:ext>
              </a:extLst>
            </p:cNvPr>
            <p:cNvSpPr/>
            <p:nvPr/>
          </p:nvSpPr>
          <p:spPr>
            <a:xfrm>
              <a:off x="5971390" y="1927311"/>
              <a:ext cx="217544" cy="437107"/>
            </a:xfrm>
            <a:custGeom>
              <a:avLst/>
              <a:gdLst/>
              <a:ahLst/>
              <a:cxnLst/>
              <a:rect l="l" t="t" r="r" b="b"/>
              <a:pathLst>
                <a:path w="6466" h="12992" extrusionOk="0">
                  <a:moveTo>
                    <a:pt x="2387" y="1"/>
                  </a:moveTo>
                  <a:cubicBezTo>
                    <a:pt x="2388" y="1"/>
                    <a:pt x="3183" y="3980"/>
                    <a:pt x="2328" y="5770"/>
                  </a:cubicBezTo>
                  <a:cubicBezTo>
                    <a:pt x="1492" y="7560"/>
                    <a:pt x="0" y="10027"/>
                    <a:pt x="677" y="11499"/>
                  </a:cubicBezTo>
                  <a:cubicBezTo>
                    <a:pt x="1094" y="12410"/>
                    <a:pt x="1464" y="12991"/>
                    <a:pt x="1913" y="12991"/>
                  </a:cubicBezTo>
                  <a:cubicBezTo>
                    <a:pt x="2170" y="12991"/>
                    <a:pt x="2452" y="12801"/>
                    <a:pt x="2785" y="12374"/>
                  </a:cubicBezTo>
                  <a:cubicBezTo>
                    <a:pt x="3700" y="11201"/>
                    <a:pt x="6465" y="5511"/>
                    <a:pt x="4814" y="299"/>
                  </a:cubicBezTo>
                  <a:lnTo>
                    <a:pt x="4814" y="299"/>
                  </a:lnTo>
                  <a:cubicBezTo>
                    <a:pt x="4803" y="299"/>
                    <a:pt x="4532" y="445"/>
                    <a:pt x="4034" y="445"/>
                  </a:cubicBezTo>
                  <a:cubicBezTo>
                    <a:pt x="3629" y="445"/>
                    <a:pt x="3074" y="349"/>
                    <a:pt x="2387"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775;p21">
              <a:extLst>
                <a:ext uri="{FF2B5EF4-FFF2-40B4-BE49-F238E27FC236}">
                  <a16:creationId xmlns:a16="http://schemas.microsoft.com/office/drawing/2014/main" id="{EFC52B0C-D170-46E3-A50B-501156799544}"/>
                </a:ext>
              </a:extLst>
            </p:cNvPr>
            <p:cNvSpPr/>
            <p:nvPr/>
          </p:nvSpPr>
          <p:spPr>
            <a:xfrm>
              <a:off x="5986092" y="3085991"/>
              <a:ext cx="197492" cy="142854"/>
            </a:xfrm>
            <a:custGeom>
              <a:avLst/>
              <a:gdLst/>
              <a:ahLst/>
              <a:cxnLst/>
              <a:rect l="l" t="t" r="r" b="b"/>
              <a:pathLst>
                <a:path w="5870" h="4246" extrusionOk="0">
                  <a:moveTo>
                    <a:pt x="1903" y="0"/>
                  </a:moveTo>
                  <a:cubicBezTo>
                    <a:pt x="1409" y="0"/>
                    <a:pt x="953" y="227"/>
                    <a:pt x="657" y="732"/>
                  </a:cubicBezTo>
                  <a:cubicBezTo>
                    <a:pt x="1" y="1767"/>
                    <a:pt x="956" y="2662"/>
                    <a:pt x="2129" y="3358"/>
                  </a:cubicBezTo>
                  <a:cubicBezTo>
                    <a:pt x="2888" y="3811"/>
                    <a:pt x="4038" y="4245"/>
                    <a:pt x="4806" y="4245"/>
                  </a:cubicBezTo>
                  <a:cubicBezTo>
                    <a:pt x="5186" y="4245"/>
                    <a:pt x="5472" y="4139"/>
                    <a:pt x="5571" y="3875"/>
                  </a:cubicBezTo>
                  <a:cubicBezTo>
                    <a:pt x="5869" y="3119"/>
                    <a:pt x="3621" y="852"/>
                    <a:pt x="3482" y="732"/>
                  </a:cubicBezTo>
                  <a:cubicBezTo>
                    <a:pt x="3016" y="267"/>
                    <a:pt x="2438" y="0"/>
                    <a:pt x="1903"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776;p21">
              <a:extLst>
                <a:ext uri="{FF2B5EF4-FFF2-40B4-BE49-F238E27FC236}">
                  <a16:creationId xmlns:a16="http://schemas.microsoft.com/office/drawing/2014/main" id="{6959387F-CA2A-42E5-809D-741E60760E4D}"/>
                </a:ext>
              </a:extLst>
            </p:cNvPr>
            <p:cNvSpPr/>
            <p:nvPr/>
          </p:nvSpPr>
          <p:spPr>
            <a:xfrm>
              <a:off x="5969371" y="2645249"/>
              <a:ext cx="166001" cy="512907"/>
            </a:xfrm>
            <a:custGeom>
              <a:avLst/>
              <a:gdLst/>
              <a:ahLst/>
              <a:cxnLst/>
              <a:rect l="l" t="t" r="r" b="b"/>
              <a:pathLst>
                <a:path w="4934" h="15245" extrusionOk="0">
                  <a:moveTo>
                    <a:pt x="1919" y="1"/>
                  </a:moveTo>
                  <a:cubicBezTo>
                    <a:pt x="1341" y="1"/>
                    <a:pt x="816" y="155"/>
                    <a:pt x="597" y="643"/>
                  </a:cubicBezTo>
                  <a:cubicBezTo>
                    <a:pt x="1" y="1996"/>
                    <a:pt x="558" y="4284"/>
                    <a:pt x="597" y="6014"/>
                  </a:cubicBezTo>
                  <a:cubicBezTo>
                    <a:pt x="677" y="7765"/>
                    <a:pt x="657" y="14429"/>
                    <a:pt x="657" y="14449"/>
                  </a:cubicBezTo>
                  <a:cubicBezTo>
                    <a:pt x="1081" y="15046"/>
                    <a:pt x="1685" y="15245"/>
                    <a:pt x="2301" y="15245"/>
                  </a:cubicBezTo>
                  <a:cubicBezTo>
                    <a:pt x="3533" y="15245"/>
                    <a:pt x="4815" y="14449"/>
                    <a:pt x="4815" y="14449"/>
                  </a:cubicBezTo>
                  <a:cubicBezTo>
                    <a:pt x="4815" y="14449"/>
                    <a:pt x="4675" y="11505"/>
                    <a:pt x="4815" y="9396"/>
                  </a:cubicBezTo>
                  <a:cubicBezTo>
                    <a:pt x="4934" y="7626"/>
                    <a:pt x="4576" y="4503"/>
                    <a:pt x="4576" y="4503"/>
                  </a:cubicBezTo>
                  <a:lnTo>
                    <a:pt x="4079" y="464"/>
                  </a:lnTo>
                  <a:cubicBezTo>
                    <a:pt x="4079" y="464"/>
                    <a:pt x="2920" y="1"/>
                    <a:pt x="1919"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777;p21">
              <a:extLst>
                <a:ext uri="{FF2B5EF4-FFF2-40B4-BE49-F238E27FC236}">
                  <a16:creationId xmlns:a16="http://schemas.microsoft.com/office/drawing/2014/main" id="{4F952A5C-9C4F-442D-9323-B99DC150F08F}"/>
                </a:ext>
              </a:extLst>
            </p:cNvPr>
            <p:cNvSpPr/>
            <p:nvPr/>
          </p:nvSpPr>
          <p:spPr>
            <a:xfrm>
              <a:off x="5820797" y="3148301"/>
              <a:ext cx="221548" cy="161728"/>
            </a:xfrm>
            <a:custGeom>
              <a:avLst/>
              <a:gdLst/>
              <a:ahLst/>
              <a:cxnLst/>
              <a:rect l="l" t="t" r="r" b="b"/>
              <a:pathLst>
                <a:path w="6585" h="4807" extrusionOk="0">
                  <a:moveTo>
                    <a:pt x="2108" y="0"/>
                  </a:moveTo>
                  <a:cubicBezTo>
                    <a:pt x="1548" y="0"/>
                    <a:pt x="1031" y="257"/>
                    <a:pt x="697" y="830"/>
                  </a:cubicBezTo>
                  <a:cubicBezTo>
                    <a:pt x="0" y="2003"/>
                    <a:pt x="1055" y="3018"/>
                    <a:pt x="2368" y="3794"/>
                  </a:cubicBezTo>
                  <a:cubicBezTo>
                    <a:pt x="3234" y="4313"/>
                    <a:pt x="4528" y="4806"/>
                    <a:pt x="5390" y="4806"/>
                  </a:cubicBezTo>
                  <a:cubicBezTo>
                    <a:pt x="5815" y="4806"/>
                    <a:pt x="6135" y="4686"/>
                    <a:pt x="6247" y="4391"/>
                  </a:cubicBezTo>
                  <a:cubicBezTo>
                    <a:pt x="6585" y="3495"/>
                    <a:pt x="4019" y="969"/>
                    <a:pt x="3899" y="830"/>
                  </a:cubicBezTo>
                  <a:cubicBezTo>
                    <a:pt x="3372" y="302"/>
                    <a:pt x="2715" y="0"/>
                    <a:pt x="2108"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778;p21">
              <a:extLst>
                <a:ext uri="{FF2B5EF4-FFF2-40B4-BE49-F238E27FC236}">
                  <a16:creationId xmlns:a16="http://schemas.microsoft.com/office/drawing/2014/main" id="{29E6E970-24F8-443A-BBAF-F6A07F5F8E11}"/>
                </a:ext>
              </a:extLst>
            </p:cNvPr>
            <p:cNvSpPr/>
            <p:nvPr/>
          </p:nvSpPr>
          <p:spPr>
            <a:xfrm>
              <a:off x="5816794" y="2674183"/>
              <a:ext cx="222893" cy="551565"/>
            </a:xfrm>
            <a:custGeom>
              <a:avLst/>
              <a:gdLst/>
              <a:ahLst/>
              <a:cxnLst/>
              <a:rect l="l" t="t" r="r" b="b"/>
              <a:pathLst>
                <a:path w="6625" h="16394" extrusionOk="0">
                  <a:moveTo>
                    <a:pt x="1305" y="1"/>
                  </a:moveTo>
                  <a:cubicBezTo>
                    <a:pt x="1004" y="1"/>
                    <a:pt x="776" y="108"/>
                    <a:pt x="657" y="380"/>
                  </a:cubicBezTo>
                  <a:cubicBezTo>
                    <a:pt x="0" y="1872"/>
                    <a:pt x="517" y="4339"/>
                    <a:pt x="597" y="6229"/>
                  </a:cubicBezTo>
                  <a:cubicBezTo>
                    <a:pt x="657" y="8118"/>
                    <a:pt x="318" y="15519"/>
                    <a:pt x="318" y="15519"/>
                  </a:cubicBezTo>
                  <a:cubicBezTo>
                    <a:pt x="789" y="16175"/>
                    <a:pt x="1452" y="16394"/>
                    <a:pt x="2127" y="16394"/>
                  </a:cubicBezTo>
                  <a:cubicBezTo>
                    <a:pt x="3477" y="16394"/>
                    <a:pt x="4874" y="15519"/>
                    <a:pt x="4874" y="15519"/>
                  </a:cubicBezTo>
                  <a:cubicBezTo>
                    <a:pt x="4874" y="15519"/>
                    <a:pt x="4715" y="12316"/>
                    <a:pt x="4874" y="10008"/>
                  </a:cubicBezTo>
                  <a:cubicBezTo>
                    <a:pt x="4993" y="8059"/>
                    <a:pt x="4615" y="4816"/>
                    <a:pt x="4615" y="4637"/>
                  </a:cubicBezTo>
                  <a:cubicBezTo>
                    <a:pt x="6326" y="2628"/>
                    <a:pt x="6624" y="1276"/>
                    <a:pt x="6624" y="1275"/>
                  </a:cubicBezTo>
                  <a:lnTo>
                    <a:pt x="6624" y="1275"/>
                  </a:lnTo>
                  <a:cubicBezTo>
                    <a:pt x="6429" y="1424"/>
                    <a:pt x="6186" y="1486"/>
                    <a:pt x="5910" y="1486"/>
                  </a:cubicBezTo>
                  <a:cubicBezTo>
                    <a:pt x="4558" y="1486"/>
                    <a:pt x="2425" y="1"/>
                    <a:pt x="1305"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779;p21">
              <a:extLst>
                <a:ext uri="{FF2B5EF4-FFF2-40B4-BE49-F238E27FC236}">
                  <a16:creationId xmlns:a16="http://schemas.microsoft.com/office/drawing/2014/main" id="{866BDCDF-7681-4D2C-B80C-29A363D71916}"/>
                </a:ext>
              </a:extLst>
            </p:cNvPr>
            <p:cNvSpPr/>
            <p:nvPr/>
          </p:nvSpPr>
          <p:spPr>
            <a:xfrm>
              <a:off x="5891753" y="2087963"/>
              <a:ext cx="156614" cy="204154"/>
            </a:xfrm>
            <a:custGeom>
              <a:avLst/>
              <a:gdLst/>
              <a:ahLst/>
              <a:cxnLst/>
              <a:rect l="l" t="t" r="r" b="b"/>
              <a:pathLst>
                <a:path w="4655" h="6068" extrusionOk="0">
                  <a:moveTo>
                    <a:pt x="3839" y="0"/>
                  </a:moveTo>
                  <a:lnTo>
                    <a:pt x="1174" y="2606"/>
                  </a:lnTo>
                  <a:cubicBezTo>
                    <a:pt x="1174" y="2606"/>
                    <a:pt x="1046" y="1857"/>
                    <a:pt x="648" y="1857"/>
                  </a:cubicBezTo>
                  <a:cubicBezTo>
                    <a:pt x="602" y="1857"/>
                    <a:pt x="552" y="1867"/>
                    <a:pt x="497" y="1890"/>
                  </a:cubicBezTo>
                  <a:cubicBezTo>
                    <a:pt x="0" y="2109"/>
                    <a:pt x="358" y="3084"/>
                    <a:pt x="875" y="3163"/>
                  </a:cubicBezTo>
                  <a:lnTo>
                    <a:pt x="915" y="6067"/>
                  </a:lnTo>
                  <a:lnTo>
                    <a:pt x="3183" y="6067"/>
                  </a:lnTo>
                  <a:lnTo>
                    <a:pt x="3163" y="4608"/>
                  </a:lnTo>
                  <a:lnTo>
                    <a:pt x="3163" y="4608"/>
                  </a:lnTo>
                  <a:cubicBezTo>
                    <a:pt x="3670" y="4607"/>
                    <a:pt x="4135" y="4390"/>
                    <a:pt x="4297" y="4178"/>
                  </a:cubicBezTo>
                  <a:cubicBezTo>
                    <a:pt x="4655" y="3760"/>
                    <a:pt x="4436" y="1592"/>
                    <a:pt x="4396" y="1015"/>
                  </a:cubicBezTo>
                  <a:cubicBezTo>
                    <a:pt x="4376" y="418"/>
                    <a:pt x="3839" y="0"/>
                    <a:pt x="3839"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780;p21">
              <a:extLst>
                <a:ext uri="{FF2B5EF4-FFF2-40B4-BE49-F238E27FC236}">
                  <a16:creationId xmlns:a16="http://schemas.microsoft.com/office/drawing/2014/main" id="{4FB0C2AB-ADAC-4606-BDDA-9F1FEECA3595}"/>
                </a:ext>
              </a:extLst>
            </p:cNvPr>
            <p:cNvSpPr/>
            <p:nvPr/>
          </p:nvSpPr>
          <p:spPr>
            <a:xfrm>
              <a:off x="6026264" y="2143510"/>
              <a:ext cx="10060" cy="16755"/>
            </a:xfrm>
            <a:custGeom>
              <a:avLst/>
              <a:gdLst/>
              <a:ahLst/>
              <a:cxnLst/>
              <a:rect l="l" t="t" r="r" b="b"/>
              <a:pathLst>
                <a:path w="299" h="498" extrusionOk="0">
                  <a:moveTo>
                    <a:pt x="140" y="0"/>
                  </a:moveTo>
                  <a:cubicBezTo>
                    <a:pt x="60" y="0"/>
                    <a:pt x="1" y="60"/>
                    <a:pt x="1" y="140"/>
                  </a:cubicBezTo>
                  <a:lnTo>
                    <a:pt x="40" y="358"/>
                  </a:lnTo>
                  <a:cubicBezTo>
                    <a:pt x="60" y="438"/>
                    <a:pt x="100" y="498"/>
                    <a:pt x="180" y="498"/>
                  </a:cubicBezTo>
                  <a:cubicBezTo>
                    <a:pt x="259" y="498"/>
                    <a:pt x="299" y="418"/>
                    <a:pt x="299" y="338"/>
                  </a:cubicBezTo>
                  <a:lnTo>
                    <a:pt x="279" y="120"/>
                  </a:lnTo>
                  <a:cubicBezTo>
                    <a:pt x="279" y="40"/>
                    <a:pt x="199" y="0"/>
                    <a:pt x="140"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781;p21">
              <a:extLst>
                <a:ext uri="{FF2B5EF4-FFF2-40B4-BE49-F238E27FC236}">
                  <a16:creationId xmlns:a16="http://schemas.microsoft.com/office/drawing/2014/main" id="{7BA756FD-ADBA-4CB9-A552-90F2E11B9870}"/>
                </a:ext>
              </a:extLst>
            </p:cNvPr>
            <p:cNvSpPr/>
            <p:nvPr/>
          </p:nvSpPr>
          <p:spPr>
            <a:xfrm>
              <a:off x="5992115" y="2194380"/>
              <a:ext cx="47573" cy="54235"/>
            </a:xfrm>
            <a:custGeom>
              <a:avLst/>
              <a:gdLst/>
              <a:ahLst/>
              <a:cxnLst/>
              <a:rect l="l" t="t" r="r" b="b"/>
              <a:pathLst>
                <a:path w="1414" h="1612" fill="none" extrusionOk="0">
                  <a:moveTo>
                    <a:pt x="1" y="179"/>
                  </a:moveTo>
                  <a:cubicBezTo>
                    <a:pt x="1" y="179"/>
                    <a:pt x="1095" y="1611"/>
                    <a:pt x="1413" y="0"/>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782;p21">
              <a:extLst>
                <a:ext uri="{FF2B5EF4-FFF2-40B4-BE49-F238E27FC236}">
                  <a16:creationId xmlns:a16="http://schemas.microsoft.com/office/drawing/2014/main" id="{F468DBF2-21AA-44F1-9584-6CD29909080F}"/>
                </a:ext>
              </a:extLst>
            </p:cNvPr>
            <p:cNvSpPr/>
            <p:nvPr/>
          </p:nvSpPr>
          <p:spPr>
            <a:xfrm>
              <a:off x="6014892" y="2131465"/>
              <a:ext cx="38556" cy="59248"/>
            </a:xfrm>
            <a:custGeom>
              <a:avLst/>
              <a:gdLst/>
              <a:ahLst/>
              <a:cxnLst/>
              <a:rect l="l" t="t" r="r" b="b"/>
              <a:pathLst>
                <a:path w="1146" h="1761" extrusionOk="0">
                  <a:moveTo>
                    <a:pt x="0" y="0"/>
                  </a:moveTo>
                  <a:lnTo>
                    <a:pt x="219" y="1731"/>
                  </a:lnTo>
                  <a:cubicBezTo>
                    <a:pt x="235" y="1712"/>
                    <a:pt x="270" y="1705"/>
                    <a:pt x="317" y="1705"/>
                  </a:cubicBezTo>
                  <a:cubicBezTo>
                    <a:pt x="452" y="1705"/>
                    <a:pt x="687" y="1761"/>
                    <a:pt x="868" y="1761"/>
                  </a:cubicBezTo>
                  <a:cubicBezTo>
                    <a:pt x="1028" y="1761"/>
                    <a:pt x="1146" y="1717"/>
                    <a:pt x="1114" y="1552"/>
                  </a:cubicBezTo>
                  <a:cubicBezTo>
                    <a:pt x="1035" y="1094"/>
                    <a:pt x="199" y="756"/>
                    <a:pt x="0"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783;p21">
              <a:extLst>
                <a:ext uri="{FF2B5EF4-FFF2-40B4-BE49-F238E27FC236}">
                  <a16:creationId xmlns:a16="http://schemas.microsoft.com/office/drawing/2014/main" id="{B1886BE8-CB86-47E2-A338-EA790D2F17A3}"/>
                </a:ext>
              </a:extLst>
            </p:cNvPr>
            <p:cNvSpPr/>
            <p:nvPr/>
          </p:nvSpPr>
          <p:spPr>
            <a:xfrm>
              <a:off x="6014892" y="2131465"/>
              <a:ext cx="40171" cy="66279"/>
            </a:xfrm>
            <a:custGeom>
              <a:avLst/>
              <a:gdLst/>
              <a:ahLst/>
              <a:cxnLst/>
              <a:rect l="l" t="t" r="r" b="b"/>
              <a:pathLst>
                <a:path w="1194" h="1970" fill="none" extrusionOk="0">
                  <a:moveTo>
                    <a:pt x="0" y="0"/>
                  </a:moveTo>
                  <a:cubicBezTo>
                    <a:pt x="199" y="756"/>
                    <a:pt x="1035" y="1094"/>
                    <a:pt x="1114" y="1552"/>
                  </a:cubicBezTo>
                  <a:cubicBezTo>
                    <a:pt x="1194" y="1970"/>
                    <a:pt x="319" y="1612"/>
                    <a:pt x="219" y="1731"/>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784;p21">
              <a:extLst>
                <a:ext uri="{FF2B5EF4-FFF2-40B4-BE49-F238E27FC236}">
                  <a16:creationId xmlns:a16="http://schemas.microsoft.com/office/drawing/2014/main" id="{07462F25-DF1F-477F-A5E8-ADD72B46057B}"/>
                </a:ext>
              </a:extLst>
            </p:cNvPr>
            <p:cNvSpPr/>
            <p:nvPr/>
          </p:nvSpPr>
          <p:spPr>
            <a:xfrm>
              <a:off x="5987438" y="2156900"/>
              <a:ext cx="10093" cy="16755"/>
            </a:xfrm>
            <a:custGeom>
              <a:avLst/>
              <a:gdLst/>
              <a:ahLst/>
              <a:cxnLst/>
              <a:rect l="l" t="t" r="r" b="b"/>
              <a:pathLst>
                <a:path w="300" h="498" extrusionOk="0">
                  <a:moveTo>
                    <a:pt x="120" y="0"/>
                  </a:moveTo>
                  <a:cubicBezTo>
                    <a:pt x="41" y="0"/>
                    <a:pt x="1" y="80"/>
                    <a:pt x="1" y="139"/>
                  </a:cubicBezTo>
                  <a:lnTo>
                    <a:pt x="21" y="358"/>
                  </a:lnTo>
                  <a:cubicBezTo>
                    <a:pt x="21" y="438"/>
                    <a:pt x="100" y="497"/>
                    <a:pt x="160" y="497"/>
                  </a:cubicBezTo>
                  <a:cubicBezTo>
                    <a:pt x="239" y="497"/>
                    <a:pt x="299" y="418"/>
                    <a:pt x="299" y="338"/>
                  </a:cubicBezTo>
                  <a:lnTo>
                    <a:pt x="279" y="120"/>
                  </a:lnTo>
                  <a:cubicBezTo>
                    <a:pt x="279" y="40"/>
                    <a:pt x="200" y="0"/>
                    <a:pt x="120"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785;p21">
              <a:extLst>
                <a:ext uri="{FF2B5EF4-FFF2-40B4-BE49-F238E27FC236}">
                  <a16:creationId xmlns:a16="http://schemas.microsoft.com/office/drawing/2014/main" id="{C7309FED-6380-4087-81B6-A6C49539C329}"/>
                </a:ext>
              </a:extLst>
            </p:cNvPr>
            <p:cNvSpPr/>
            <p:nvPr/>
          </p:nvSpPr>
          <p:spPr>
            <a:xfrm>
              <a:off x="5954668" y="2220455"/>
              <a:ext cx="42863" cy="22811"/>
            </a:xfrm>
            <a:custGeom>
              <a:avLst/>
              <a:gdLst/>
              <a:ahLst/>
              <a:cxnLst/>
              <a:rect l="l" t="t" r="r" b="b"/>
              <a:pathLst>
                <a:path w="1274" h="678" fill="none" extrusionOk="0">
                  <a:moveTo>
                    <a:pt x="0" y="1"/>
                  </a:moveTo>
                  <a:cubicBezTo>
                    <a:pt x="0" y="1"/>
                    <a:pt x="318" y="419"/>
                    <a:pt x="1273" y="677"/>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786;p21">
              <a:extLst>
                <a:ext uri="{FF2B5EF4-FFF2-40B4-BE49-F238E27FC236}">
                  <a16:creationId xmlns:a16="http://schemas.microsoft.com/office/drawing/2014/main" id="{5AD5FF30-5EAF-446A-93CD-C6FDB3B51321}"/>
                </a:ext>
              </a:extLst>
            </p:cNvPr>
            <p:cNvSpPr/>
            <p:nvPr/>
          </p:nvSpPr>
          <p:spPr>
            <a:xfrm>
              <a:off x="5873653" y="2043687"/>
              <a:ext cx="181410" cy="178348"/>
            </a:xfrm>
            <a:custGeom>
              <a:avLst/>
              <a:gdLst/>
              <a:ahLst/>
              <a:cxnLst/>
              <a:rect l="l" t="t" r="r" b="b"/>
              <a:pathLst>
                <a:path w="5392" h="5301" extrusionOk="0">
                  <a:moveTo>
                    <a:pt x="2668" y="0"/>
                  </a:moveTo>
                  <a:cubicBezTo>
                    <a:pt x="2429" y="0"/>
                    <a:pt x="2171" y="81"/>
                    <a:pt x="2010" y="242"/>
                  </a:cubicBezTo>
                  <a:cubicBezTo>
                    <a:pt x="1891" y="206"/>
                    <a:pt x="1771" y="178"/>
                    <a:pt x="1648" y="178"/>
                  </a:cubicBezTo>
                  <a:cubicBezTo>
                    <a:pt x="1565" y="178"/>
                    <a:pt x="1481" y="190"/>
                    <a:pt x="1393" y="222"/>
                  </a:cubicBezTo>
                  <a:cubicBezTo>
                    <a:pt x="1135" y="322"/>
                    <a:pt x="916" y="520"/>
                    <a:pt x="817" y="779"/>
                  </a:cubicBezTo>
                  <a:cubicBezTo>
                    <a:pt x="797" y="779"/>
                    <a:pt x="757" y="779"/>
                    <a:pt x="757" y="799"/>
                  </a:cubicBezTo>
                  <a:cubicBezTo>
                    <a:pt x="498" y="918"/>
                    <a:pt x="339" y="1177"/>
                    <a:pt x="339" y="1475"/>
                  </a:cubicBezTo>
                  <a:cubicBezTo>
                    <a:pt x="120" y="1615"/>
                    <a:pt x="1" y="1893"/>
                    <a:pt x="200" y="2291"/>
                  </a:cubicBezTo>
                  <a:cubicBezTo>
                    <a:pt x="200" y="2311"/>
                    <a:pt x="220" y="2311"/>
                    <a:pt x="220" y="2351"/>
                  </a:cubicBezTo>
                  <a:lnTo>
                    <a:pt x="220" y="2371"/>
                  </a:lnTo>
                  <a:lnTo>
                    <a:pt x="220" y="2390"/>
                  </a:lnTo>
                  <a:cubicBezTo>
                    <a:pt x="41" y="2569"/>
                    <a:pt x="41" y="2788"/>
                    <a:pt x="160" y="2987"/>
                  </a:cubicBezTo>
                  <a:cubicBezTo>
                    <a:pt x="140" y="3047"/>
                    <a:pt x="140" y="3087"/>
                    <a:pt x="140" y="3146"/>
                  </a:cubicBezTo>
                  <a:cubicBezTo>
                    <a:pt x="120" y="3266"/>
                    <a:pt x="120" y="3385"/>
                    <a:pt x="200" y="3485"/>
                  </a:cubicBezTo>
                  <a:cubicBezTo>
                    <a:pt x="200" y="3564"/>
                    <a:pt x="220" y="3644"/>
                    <a:pt x="240" y="3743"/>
                  </a:cubicBezTo>
                  <a:cubicBezTo>
                    <a:pt x="260" y="3763"/>
                    <a:pt x="299" y="3803"/>
                    <a:pt x="319" y="3843"/>
                  </a:cubicBezTo>
                  <a:cubicBezTo>
                    <a:pt x="319" y="3962"/>
                    <a:pt x="339" y="4041"/>
                    <a:pt x="399" y="4101"/>
                  </a:cubicBezTo>
                  <a:cubicBezTo>
                    <a:pt x="399" y="4141"/>
                    <a:pt x="399" y="4141"/>
                    <a:pt x="419" y="4161"/>
                  </a:cubicBezTo>
                  <a:cubicBezTo>
                    <a:pt x="439" y="4201"/>
                    <a:pt x="459" y="4240"/>
                    <a:pt x="498" y="4280"/>
                  </a:cubicBezTo>
                  <a:lnTo>
                    <a:pt x="498" y="4340"/>
                  </a:lnTo>
                  <a:lnTo>
                    <a:pt x="498" y="4360"/>
                  </a:lnTo>
                  <a:cubicBezTo>
                    <a:pt x="498" y="4400"/>
                    <a:pt x="518" y="4439"/>
                    <a:pt x="518" y="4459"/>
                  </a:cubicBezTo>
                  <a:cubicBezTo>
                    <a:pt x="518" y="4479"/>
                    <a:pt x="518" y="4479"/>
                    <a:pt x="538" y="4479"/>
                  </a:cubicBezTo>
                  <a:cubicBezTo>
                    <a:pt x="558" y="4559"/>
                    <a:pt x="618" y="4598"/>
                    <a:pt x="657" y="4658"/>
                  </a:cubicBezTo>
                  <a:cubicBezTo>
                    <a:pt x="787" y="4936"/>
                    <a:pt x="986" y="5301"/>
                    <a:pt x="1238" y="5301"/>
                  </a:cubicBezTo>
                  <a:cubicBezTo>
                    <a:pt x="1256" y="5301"/>
                    <a:pt x="1275" y="5299"/>
                    <a:pt x="1294" y="5295"/>
                  </a:cubicBezTo>
                  <a:cubicBezTo>
                    <a:pt x="1453" y="5275"/>
                    <a:pt x="1493" y="5036"/>
                    <a:pt x="1493" y="4897"/>
                  </a:cubicBezTo>
                  <a:cubicBezTo>
                    <a:pt x="1513" y="4698"/>
                    <a:pt x="1493" y="4499"/>
                    <a:pt x="1453" y="4300"/>
                  </a:cubicBezTo>
                  <a:cubicBezTo>
                    <a:pt x="1424" y="4307"/>
                    <a:pt x="1395" y="4311"/>
                    <a:pt x="1368" y="4311"/>
                  </a:cubicBezTo>
                  <a:cubicBezTo>
                    <a:pt x="1172" y="4311"/>
                    <a:pt x="1023" y="4136"/>
                    <a:pt x="936" y="3962"/>
                  </a:cubicBezTo>
                  <a:cubicBezTo>
                    <a:pt x="896" y="3862"/>
                    <a:pt x="856" y="3743"/>
                    <a:pt x="856" y="3604"/>
                  </a:cubicBezTo>
                  <a:cubicBezTo>
                    <a:pt x="856" y="3504"/>
                    <a:pt x="916" y="3345"/>
                    <a:pt x="1016" y="3286"/>
                  </a:cubicBezTo>
                  <a:cubicBezTo>
                    <a:pt x="1056" y="3262"/>
                    <a:pt x="1095" y="3251"/>
                    <a:pt x="1131" y="3251"/>
                  </a:cubicBezTo>
                  <a:cubicBezTo>
                    <a:pt x="1399" y="3251"/>
                    <a:pt x="1560" y="3827"/>
                    <a:pt x="1612" y="4002"/>
                  </a:cubicBezTo>
                  <a:cubicBezTo>
                    <a:pt x="1636" y="4118"/>
                    <a:pt x="1748" y="4201"/>
                    <a:pt x="1853" y="4201"/>
                  </a:cubicBezTo>
                  <a:cubicBezTo>
                    <a:pt x="1927" y="4201"/>
                    <a:pt x="1997" y="4160"/>
                    <a:pt x="2030" y="4061"/>
                  </a:cubicBezTo>
                  <a:cubicBezTo>
                    <a:pt x="2149" y="3763"/>
                    <a:pt x="2289" y="3345"/>
                    <a:pt x="2547" y="3166"/>
                  </a:cubicBezTo>
                  <a:cubicBezTo>
                    <a:pt x="2647" y="3146"/>
                    <a:pt x="2726" y="3087"/>
                    <a:pt x="2806" y="2987"/>
                  </a:cubicBezTo>
                  <a:cubicBezTo>
                    <a:pt x="2826" y="2947"/>
                    <a:pt x="2846" y="2888"/>
                    <a:pt x="2846" y="2848"/>
                  </a:cubicBezTo>
                  <a:cubicBezTo>
                    <a:pt x="2885" y="2848"/>
                    <a:pt x="2885" y="2808"/>
                    <a:pt x="2905" y="2788"/>
                  </a:cubicBezTo>
                  <a:cubicBezTo>
                    <a:pt x="3025" y="2768"/>
                    <a:pt x="3144" y="2649"/>
                    <a:pt x="3243" y="2490"/>
                  </a:cubicBezTo>
                  <a:cubicBezTo>
                    <a:pt x="3262" y="2492"/>
                    <a:pt x="3281" y="2493"/>
                    <a:pt x="3300" y="2493"/>
                  </a:cubicBezTo>
                  <a:cubicBezTo>
                    <a:pt x="3443" y="2493"/>
                    <a:pt x="3589" y="2422"/>
                    <a:pt x="3641" y="2211"/>
                  </a:cubicBezTo>
                  <a:cubicBezTo>
                    <a:pt x="3721" y="2191"/>
                    <a:pt x="3800" y="2172"/>
                    <a:pt x="3840" y="2112"/>
                  </a:cubicBezTo>
                  <a:cubicBezTo>
                    <a:pt x="3887" y="2120"/>
                    <a:pt x="3932" y="2124"/>
                    <a:pt x="3976" y="2124"/>
                  </a:cubicBezTo>
                  <a:cubicBezTo>
                    <a:pt x="4155" y="2124"/>
                    <a:pt x="4309" y="2057"/>
                    <a:pt x="4437" y="1913"/>
                  </a:cubicBezTo>
                  <a:lnTo>
                    <a:pt x="4517" y="1853"/>
                  </a:lnTo>
                  <a:cubicBezTo>
                    <a:pt x="4613" y="1897"/>
                    <a:pt x="4721" y="1922"/>
                    <a:pt x="4828" y="1922"/>
                  </a:cubicBezTo>
                  <a:cubicBezTo>
                    <a:pt x="4962" y="1922"/>
                    <a:pt x="5093" y="1882"/>
                    <a:pt x="5193" y="1794"/>
                  </a:cubicBezTo>
                  <a:cubicBezTo>
                    <a:pt x="5392" y="1634"/>
                    <a:pt x="5332" y="1296"/>
                    <a:pt x="5133" y="1077"/>
                  </a:cubicBezTo>
                  <a:cubicBezTo>
                    <a:pt x="5133" y="879"/>
                    <a:pt x="5074" y="680"/>
                    <a:pt x="4895" y="540"/>
                  </a:cubicBezTo>
                  <a:cubicBezTo>
                    <a:pt x="4777" y="467"/>
                    <a:pt x="4637" y="426"/>
                    <a:pt x="4507" y="426"/>
                  </a:cubicBezTo>
                  <a:cubicBezTo>
                    <a:pt x="4462" y="426"/>
                    <a:pt x="4418" y="431"/>
                    <a:pt x="4377" y="441"/>
                  </a:cubicBezTo>
                  <a:cubicBezTo>
                    <a:pt x="4227" y="190"/>
                    <a:pt x="3957" y="42"/>
                    <a:pt x="3684" y="42"/>
                  </a:cubicBezTo>
                  <a:cubicBezTo>
                    <a:pt x="3524" y="42"/>
                    <a:pt x="3363" y="92"/>
                    <a:pt x="3224" y="202"/>
                  </a:cubicBezTo>
                  <a:cubicBezTo>
                    <a:pt x="3104" y="103"/>
                    <a:pt x="2925" y="23"/>
                    <a:pt x="2746" y="3"/>
                  </a:cubicBezTo>
                  <a:cubicBezTo>
                    <a:pt x="2720" y="1"/>
                    <a:pt x="2694" y="0"/>
                    <a:pt x="2668"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787;p21">
              <a:extLst>
                <a:ext uri="{FF2B5EF4-FFF2-40B4-BE49-F238E27FC236}">
                  <a16:creationId xmlns:a16="http://schemas.microsoft.com/office/drawing/2014/main" id="{7E8361C1-BCB6-43FE-8F6D-0C4F249BA04F}"/>
                </a:ext>
              </a:extLst>
            </p:cNvPr>
            <p:cNvSpPr/>
            <p:nvPr/>
          </p:nvSpPr>
          <p:spPr>
            <a:xfrm>
              <a:off x="5787994" y="2265942"/>
              <a:ext cx="364132" cy="496859"/>
            </a:xfrm>
            <a:custGeom>
              <a:avLst/>
              <a:gdLst/>
              <a:ahLst/>
              <a:cxnLst/>
              <a:rect l="l" t="t" r="r" b="b"/>
              <a:pathLst>
                <a:path w="10823" h="14768" extrusionOk="0">
                  <a:moveTo>
                    <a:pt x="6477" y="1"/>
                  </a:moveTo>
                  <a:cubicBezTo>
                    <a:pt x="6402" y="1"/>
                    <a:pt x="6325" y="2"/>
                    <a:pt x="6247" y="2"/>
                  </a:cubicBezTo>
                  <a:cubicBezTo>
                    <a:pt x="5173" y="41"/>
                    <a:pt x="1393" y="340"/>
                    <a:pt x="1294" y="2727"/>
                  </a:cubicBezTo>
                  <a:cubicBezTo>
                    <a:pt x="1174" y="5969"/>
                    <a:pt x="1" y="11738"/>
                    <a:pt x="1" y="12872"/>
                  </a:cubicBezTo>
                  <a:cubicBezTo>
                    <a:pt x="1" y="13480"/>
                    <a:pt x="2474" y="14768"/>
                    <a:pt x="5129" y="14768"/>
                  </a:cubicBezTo>
                  <a:cubicBezTo>
                    <a:pt x="7343" y="14768"/>
                    <a:pt x="9683" y="13873"/>
                    <a:pt x="10822" y="10943"/>
                  </a:cubicBezTo>
                  <a:cubicBezTo>
                    <a:pt x="10822" y="10943"/>
                    <a:pt x="9311" y="6924"/>
                    <a:pt x="8694" y="3403"/>
                  </a:cubicBezTo>
                  <a:cubicBezTo>
                    <a:pt x="8104" y="121"/>
                    <a:pt x="7428" y="1"/>
                    <a:pt x="6477"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788;p21">
              <a:extLst>
                <a:ext uri="{FF2B5EF4-FFF2-40B4-BE49-F238E27FC236}">
                  <a16:creationId xmlns:a16="http://schemas.microsoft.com/office/drawing/2014/main" id="{DEBE29D4-FC7C-4865-A73F-3DF9AD1A2EA4}"/>
                </a:ext>
              </a:extLst>
            </p:cNvPr>
            <p:cNvSpPr/>
            <p:nvPr/>
          </p:nvSpPr>
          <p:spPr>
            <a:xfrm>
              <a:off x="5998171" y="2265942"/>
              <a:ext cx="153956" cy="368169"/>
            </a:xfrm>
            <a:custGeom>
              <a:avLst/>
              <a:gdLst/>
              <a:ahLst/>
              <a:cxnLst/>
              <a:rect l="l" t="t" r="r" b="b"/>
              <a:pathLst>
                <a:path w="4576" h="10943" extrusionOk="0">
                  <a:moveTo>
                    <a:pt x="230" y="1"/>
                  </a:moveTo>
                  <a:cubicBezTo>
                    <a:pt x="155" y="1"/>
                    <a:pt x="78" y="2"/>
                    <a:pt x="0" y="2"/>
                  </a:cubicBezTo>
                  <a:lnTo>
                    <a:pt x="4575" y="10943"/>
                  </a:lnTo>
                  <a:cubicBezTo>
                    <a:pt x="4575" y="10943"/>
                    <a:pt x="3064" y="6924"/>
                    <a:pt x="2447" y="3403"/>
                  </a:cubicBezTo>
                  <a:cubicBezTo>
                    <a:pt x="1857" y="121"/>
                    <a:pt x="1181" y="1"/>
                    <a:pt x="230"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789;p21">
              <a:extLst>
                <a:ext uri="{FF2B5EF4-FFF2-40B4-BE49-F238E27FC236}">
                  <a16:creationId xmlns:a16="http://schemas.microsoft.com/office/drawing/2014/main" id="{50073969-143A-4978-9FBD-6F99EF612F29}"/>
                </a:ext>
              </a:extLst>
            </p:cNvPr>
            <p:cNvSpPr/>
            <p:nvPr/>
          </p:nvSpPr>
          <p:spPr>
            <a:xfrm>
              <a:off x="5907802" y="2249927"/>
              <a:ext cx="81015" cy="36201"/>
            </a:xfrm>
            <a:custGeom>
              <a:avLst/>
              <a:gdLst/>
              <a:ahLst/>
              <a:cxnLst/>
              <a:rect l="l" t="t" r="r" b="b"/>
              <a:pathLst>
                <a:path w="2408" h="1076" extrusionOk="0">
                  <a:moveTo>
                    <a:pt x="1785" y="0"/>
                  </a:moveTo>
                  <a:cubicBezTo>
                    <a:pt x="1219" y="0"/>
                    <a:pt x="238" y="284"/>
                    <a:pt x="120" y="358"/>
                  </a:cubicBezTo>
                  <a:cubicBezTo>
                    <a:pt x="1" y="478"/>
                    <a:pt x="339" y="1035"/>
                    <a:pt x="339" y="1035"/>
                  </a:cubicBezTo>
                  <a:cubicBezTo>
                    <a:pt x="360" y="1064"/>
                    <a:pt x="465" y="1076"/>
                    <a:pt x="618" y="1076"/>
                  </a:cubicBezTo>
                  <a:cubicBezTo>
                    <a:pt x="1185" y="1076"/>
                    <a:pt x="2408" y="915"/>
                    <a:pt x="2408" y="915"/>
                  </a:cubicBezTo>
                  <a:cubicBezTo>
                    <a:pt x="2408" y="915"/>
                    <a:pt x="2328" y="438"/>
                    <a:pt x="2169" y="120"/>
                  </a:cubicBezTo>
                  <a:cubicBezTo>
                    <a:pt x="2123" y="33"/>
                    <a:pt x="1978" y="0"/>
                    <a:pt x="1785" y="0"/>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790;p21">
              <a:extLst>
                <a:ext uri="{FF2B5EF4-FFF2-40B4-BE49-F238E27FC236}">
                  <a16:creationId xmlns:a16="http://schemas.microsoft.com/office/drawing/2014/main" id="{A2B3A5FA-66DF-4855-BC1E-7E1D04A9866A}"/>
                </a:ext>
              </a:extLst>
            </p:cNvPr>
            <p:cNvSpPr/>
            <p:nvPr/>
          </p:nvSpPr>
          <p:spPr>
            <a:xfrm>
              <a:off x="5980743" y="2246933"/>
              <a:ext cx="33510" cy="33813"/>
            </a:xfrm>
            <a:custGeom>
              <a:avLst/>
              <a:gdLst/>
              <a:ahLst/>
              <a:cxnLst/>
              <a:rect l="l" t="t" r="r" b="b"/>
              <a:pathLst>
                <a:path w="996" h="1005" extrusionOk="0">
                  <a:moveTo>
                    <a:pt x="852" y="1"/>
                  </a:moveTo>
                  <a:cubicBezTo>
                    <a:pt x="686" y="1"/>
                    <a:pt x="378" y="31"/>
                    <a:pt x="319" y="149"/>
                  </a:cubicBezTo>
                  <a:lnTo>
                    <a:pt x="1" y="1004"/>
                  </a:lnTo>
                  <a:cubicBezTo>
                    <a:pt x="1" y="1004"/>
                    <a:pt x="637" y="726"/>
                    <a:pt x="816" y="567"/>
                  </a:cubicBezTo>
                  <a:cubicBezTo>
                    <a:pt x="995" y="427"/>
                    <a:pt x="995" y="49"/>
                    <a:pt x="956" y="10"/>
                  </a:cubicBezTo>
                  <a:cubicBezTo>
                    <a:pt x="950" y="4"/>
                    <a:pt x="910" y="1"/>
                    <a:pt x="852"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791;p21">
              <a:extLst>
                <a:ext uri="{FF2B5EF4-FFF2-40B4-BE49-F238E27FC236}">
                  <a16:creationId xmlns:a16="http://schemas.microsoft.com/office/drawing/2014/main" id="{66E414D9-740D-4623-B1A7-A344FCAE75C0}"/>
                </a:ext>
              </a:extLst>
            </p:cNvPr>
            <p:cNvSpPr/>
            <p:nvPr/>
          </p:nvSpPr>
          <p:spPr>
            <a:xfrm>
              <a:off x="5985453" y="2244578"/>
              <a:ext cx="166674" cy="472534"/>
            </a:xfrm>
            <a:custGeom>
              <a:avLst/>
              <a:gdLst/>
              <a:ahLst/>
              <a:cxnLst/>
              <a:rect l="l" t="t" r="r" b="b"/>
              <a:pathLst>
                <a:path w="4954" h="14045" fill="none" extrusionOk="0">
                  <a:moveTo>
                    <a:pt x="4953" y="11578"/>
                  </a:moveTo>
                  <a:cubicBezTo>
                    <a:pt x="4953" y="11578"/>
                    <a:pt x="3839" y="9270"/>
                    <a:pt x="3262" y="6107"/>
                  </a:cubicBezTo>
                  <a:cubicBezTo>
                    <a:pt x="3143" y="5490"/>
                    <a:pt x="3004" y="4874"/>
                    <a:pt x="2865" y="4277"/>
                  </a:cubicBezTo>
                  <a:cubicBezTo>
                    <a:pt x="2686" y="3561"/>
                    <a:pt x="2487" y="2865"/>
                    <a:pt x="2268" y="2129"/>
                  </a:cubicBezTo>
                  <a:cubicBezTo>
                    <a:pt x="2069" y="1572"/>
                    <a:pt x="1950" y="836"/>
                    <a:pt x="1273" y="637"/>
                  </a:cubicBezTo>
                  <a:cubicBezTo>
                    <a:pt x="1174" y="617"/>
                    <a:pt x="716" y="517"/>
                    <a:pt x="637" y="637"/>
                  </a:cubicBezTo>
                  <a:cubicBezTo>
                    <a:pt x="776" y="458"/>
                    <a:pt x="776" y="139"/>
                    <a:pt x="776" y="80"/>
                  </a:cubicBezTo>
                  <a:cubicBezTo>
                    <a:pt x="776" y="0"/>
                    <a:pt x="159" y="219"/>
                    <a:pt x="159" y="219"/>
                  </a:cubicBezTo>
                  <a:lnTo>
                    <a:pt x="0" y="716"/>
                  </a:lnTo>
                  <a:cubicBezTo>
                    <a:pt x="0" y="716"/>
                    <a:pt x="1830" y="1969"/>
                    <a:pt x="3362" y="14044"/>
                  </a:cubicBezTo>
                </a:path>
              </a:pathLst>
            </a:custGeom>
            <a:noFill/>
            <a:ln w="4475"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792;p21">
              <a:extLst>
                <a:ext uri="{FF2B5EF4-FFF2-40B4-BE49-F238E27FC236}">
                  <a16:creationId xmlns:a16="http://schemas.microsoft.com/office/drawing/2014/main" id="{63C4B4DF-D1FC-4453-896C-CB4F6B7944DF}"/>
                </a:ext>
              </a:extLst>
            </p:cNvPr>
            <p:cNvSpPr/>
            <p:nvPr/>
          </p:nvSpPr>
          <p:spPr>
            <a:xfrm>
              <a:off x="6008197" y="1462849"/>
              <a:ext cx="93060" cy="560211"/>
            </a:xfrm>
            <a:custGeom>
              <a:avLst/>
              <a:gdLst/>
              <a:ahLst/>
              <a:cxnLst/>
              <a:rect l="l" t="t" r="r" b="b"/>
              <a:pathLst>
                <a:path w="2766" h="16651" extrusionOk="0">
                  <a:moveTo>
                    <a:pt x="2766" y="0"/>
                  </a:moveTo>
                  <a:lnTo>
                    <a:pt x="40" y="1572"/>
                  </a:lnTo>
                  <a:lnTo>
                    <a:pt x="0" y="16651"/>
                  </a:lnTo>
                  <a:lnTo>
                    <a:pt x="2706" y="15079"/>
                  </a:lnTo>
                  <a:lnTo>
                    <a:pt x="276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793;p21">
              <a:extLst>
                <a:ext uri="{FF2B5EF4-FFF2-40B4-BE49-F238E27FC236}">
                  <a16:creationId xmlns:a16="http://schemas.microsoft.com/office/drawing/2014/main" id="{8562DCD8-02FB-4D10-97F8-93B62627B867}"/>
                </a:ext>
              </a:extLst>
            </p:cNvPr>
            <p:cNvSpPr/>
            <p:nvPr/>
          </p:nvSpPr>
          <p:spPr>
            <a:xfrm>
              <a:off x="6141395" y="1411979"/>
              <a:ext cx="91041" cy="179391"/>
            </a:xfrm>
            <a:custGeom>
              <a:avLst/>
              <a:gdLst/>
              <a:ahLst/>
              <a:cxnLst/>
              <a:rect l="l" t="t" r="r" b="b"/>
              <a:pathLst>
                <a:path w="2706" h="5332" extrusionOk="0">
                  <a:moveTo>
                    <a:pt x="2705" y="1"/>
                  </a:moveTo>
                  <a:lnTo>
                    <a:pt x="0" y="1572"/>
                  </a:lnTo>
                  <a:lnTo>
                    <a:pt x="0" y="5332"/>
                  </a:lnTo>
                  <a:lnTo>
                    <a:pt x="2686" y="3760"/>
                  </a:lnTo>
                  <a:lnTo>
                    <a:pt x="2705"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794;p21">
              <a:extLst>
                <a:ext uri="{FF2B5EF4-FFF2-40B4-BE49-F238E27FC236}">
                  <a16:creationId xmlns:a16="http://schemas.microsoft.com/office/drawing/2014/main" id="{0B443734-C42F-4B1B-B62A-776D934381A6}"/>
                </a:ext>
              </a:extLst>
            </p:cNvPr>
            <p:cNvSpPr/>
            <p:nvPr/>
          </p:nvSpPr>
          <p:spPr>
            <a:xfrm>
              <a:off x="5753878" y="1187772"/>
              <a:ext cx="478556" cy="277128"/>
            </a:xfrm>
            <a:custGeom>
              <a:avLst/>
              <a:gdLst/>
              <a:ahLst/>
              <a:cxnLst/>
              <a:rect l="l" t="t" r="r" b="b"/>
              <a:pathLst>
                <a:path w="14224" h="8237" extrusionOk="0">
                  <a:moveTo>
                    <a:pt x="2686" y="0"/>
                  </a:moveTo>
                  <a:lnTo>
                    <a:pt x="0" y="1572"/>
                  </a:lnTo>
                  <a:lnTo>
                    <a:pt x="11518" y="8236"/>
                  </a:lnTo>
                  <a:lnTo>
                    <a:pt x="14223" y="6665"/>
                  </a:lnTo>
                  <a:lnTo>
                    <a:pt x="268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795;p21">
              <a:extLst>
                <a:ext uri="{FF2B5EF4-FFF2-40B4-BE49-F238E27FC236}">
                  <a16:creationId xmlns:a16="http://schemas.microsoft.com/office/drawing/2014/main" id="{444F44EC-0683-4AC5-AEB5-CD4C4925D46E}"/>
                </a:ext>
              </a:extLst>
            </p:cNvPr>
            <p:cNvSpPr/>
            <p:nvPr/>
          </p:nvSpPr>
          <p:spPr>
            <a:xfrm>
              <a:off x="5753206" y="1240628"/>
              <a:ext cx="388221" cy="782432"/>
            </a:xfrm>
            <a:custGeom>
              <a:avLst/>
              <a:gdLst/>
              <a:ahLst/>
              <a:cxnLst/>
              <a:rect l="l" t="t" r="r" b="b"/>
              <a:pathLst>
                <a:path w="11539" h="23256" extrusionOk="0">
                  <a:moveTo>
                    <a:pt x="20" y="1"/>
                  </a:moveTo>
                  <a:lnTo>
                    <a:pt x="0" y="3781"/>
                  </a:lnTo>
                  <a:lnTo>
                    <a:pt x="3899" y="6009"/>
                  </a:lnTo>
                  <a:lnTo>
                    <a:pt x="3840" y="21087"/>
                  </a:lnTo>
                  <a:lnTo>
                    <a:pt x="7579" y="23256"/>
                  </a:lnTo>
                  <a:lnTo>
                    <a:pt x="7619" y="8177"/>
                  </a:lnTo>
                  <a:lnTo>
                    <a:pt x="11538" y="10425"/>
                  </a:lnTo>
                  <a:lnTo>
                    <a:pt x="11538" y="6665"/>
                  </a:lnTo>
                  <a:lnTo>
                    <a:pt x="20"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796;p21">
              <a:extLst>
                <a:ext uri="{FF2B5EF4-FFF2-40B4-BE49-F238E27FC236}">
                  <a16:creationId xmlns:a16="http://schemas.microsoft.com/office/drawing/2014/main" id="{F3BC3193-0DE0-4007-96E3-FE91E8453DFB}"/>
                </a:ext>
              </a:extLst>
            </p:cNvPr>
            <p:cNvSpPr/>
            <p:nvPr/>
          </p:nvSpPr>
          <p:spPr>
            <a:xfrm>
              <a:off x="6141395" y="1411979"/>
              <a:ext cx="91041" cy="52922"/>
            </a:xfrm>
            <a:custGeom>
              <a:avLst/>
              <a:gdLst/>
              <a:ahLst/>
              <a:cxnLst/>
              <a:rect l="l" t="t" r="r" b="b"/>
              <a:pathLst>
                <a:path w="2706" h="1573" fill="none" extrusionOk="0">
                  <a:moveTo>
                    <a:pt x="2705"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797;p21">
              <a:extLst>
                <a:ext uri="{FF2B5EF4-FFF2-40B4-BE49-F238E27FC236}">
                  <a16:creationId xmlns:a16="http://schemas.microsoft.com/office/drawing/2014/main" id="{D0C3C889-1347-4DD4-A25E-D9C1CDCE2BF9}"/>
                </a:ext>
              </a:extLst>
            </p:cNvPr>
            <p:cNvSpPr/>
            <p:nvPr/>
          </p:nvSpPr>
          <p:spPr>
            <a:xfrm>
              <a:off x="5792031" y="1984876"/>
              <a:ext cx="151938" cy="431892"/>
            </a:xfrm>
            <a:custGeom>
              <a:avLst/>
              <a:gdLst/>
              <a:ahLst/>
              <a:cxnLst/>
              <a:rect l="l" t="t" r="r" b="b"/>
              <a:pathLst>
                <a:path w="4516" h="12837" extrusionOk="0">
                  <a:moveTo>
                    <a:pt x="1631" y="1"/>
                  </a:moveTo>
                  <a:cubicBezTo>
                    <a:pt x="1611" y="1274"/>
                    <a:pt x="1532" y="2547"/>
                    <a:pt x="1432" y="3820"/>
                  </a:cubicBezTo>
                  <a:cubicBezTo>
                    <a:pt x="1353" y="4775"/>
                    <a:pt x="1273" y="5750"/>
                    <a:pt x="1134" y="6705"/>
                  </a:cubicBezTo>
                  <a:cubicBezTo>
                    <a:pt x="1035" y="7301"/>
                    <a:pt x="875" y="7838"/>
                    <a:pt x="756" y="8415"/>
                  </a:cubicBezTo>
                  <a:cubicBezTo>
                    <a:pt x="458" y="9629"/>
                    <a:pt x="0" y="12275"/>
                    <a:pt x="1671" y="12772"/>
                  </a:cubicBezTo>
                  <a:cubicBezTo>
                    <a:pt x="1825" y="12816"/>
                    <a:pt x="1970" y="12836"/>
                    <a:pt x="2106" y="12836"/>
                  </a:cubicBezTo>
                  <a:cubicBezTo>
                    <a:pt x="2949" y="12836"/>
                    <a:pt x="3435" y="12046"/>
                    <a:pt x="3640" y="11240"/>
                  </a:cubicBezTo>
                  <a:cubicBezTo>
                    <a:pt x="4516" y="7898"/>
                    <a:pt x="4496" y="4317"/>
                    <a:pt x="4396" y="856"/>
                  </a:cubicBezTo>
                  <a:lnTo>
                    <a:pt x="1631" y="1"/>
                  </a:ln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798;p21">
              <a:extLst>
                <a:ext uri="{FF2B5EF4-FFF2-40B4-BE49-F238E27FC236}">
                  <a16:creationId xmlns:a16="http://schemas.microsoft.com/office/drawing/2014/main" id="{D06421D3-3C5A-4348-AF47-CA0B192FF7C0}"/>
                </a:ext>
              </a:extLst>
            </p:cNvPr>
            <p:cNvSpPr/>
            <p:nvPr/>
          </p:nvSpPr>
          <p:spPr>
            <a:xfrm>
              <a:off x="5845560" y="1969333"/>
              <a:ext cx="108469" cy="52552"/>
            </a:xfrm>
            <a:custGeom>
              <a:avLst/>
              <a:gdLst/>
              <a:ahLst/>
              <a:cxnLst/>
              <a:rect l="l" t="t" r="r" b="b"/>
              <a:pathLst>
                <a:path w="3224" h="1562" extrusionOk="0">
                  <a:moveTo>
                    <a:pt x="695" y="0"/>
                  </a:moveTo>
                  <a:cubicBezTo>
                    <a:pt x="326" y="0"/>
                    <a:pt x="32" y="113"/>
                    <a:pt x="0" y="443"/>
                  </a:cubicBezTo>
                  <a:lnTo>
                    <a:pt x="0" y="463"/>
                  </a:lnTo>
                  <a:cubicBezTo>
                    <a:pt x="0" y="721"/>
                    <a:pt x="160" y="920"/>
                    <a:pt x="359" y="1059"/>
                  </a:cubicBezTo>
                  <a:cubicBezTo>
                    <a:pt x="780" y="1372"/>
                    <a:pt x="1385" y="1561"/>
                    <a:pt x="1934" y="1561"/>
                  </a:cubicBezTo>
                  <a:cubicBezTo>
                    <a:pt x="2084" y="1561"/>
                    <a:pt x="2231" y="1547"/>
                    <a:pt x="2368" y="1517"/>
                  </a:cubicBezTo>
                  <a:cubicBezTo>
                    <a:pt x="3223" y="1338"/>
                    <a:pt x="2686" y="721"/>
                    <a:pt x="2228" y="423"/>
                  </a:cubicBezTo>
                  <a:cubicBezTo>
                    <a:pt x="2000" y="266"/>
                    <a:pt x="1260" y="0"/>
                    <a:pt x="695" y="0"/>
                  </a:cubicBezTo>
                  <a:close/>
                </a:path>
              </a:pathLst>
            </a:custGeom>
            <a:solidFill>
              <a:srgbClr val="928AC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799;p21">
              <a:extLst>
                <a:ext uri="{FF2B5EF4-FFF2-40B4-BE49-F238E27FC236}">
                  <a16:creationId xmlns:a16="http://schemas.microsoft.com/office/drawing/2014/main" id="{3A7DF4C5-9CB3-4B43-9D35-9ECE2CB1F2CB}"/>
                </a:ext>
              </a:extLst>
            </p:cNvPr>
            <p:cNvSpPr/>
            <p:nvPr/>
          </p:nvSpPr>
          <p:spPr>
            <a:xfrm>
              <a:off x="5914497" y="2013676"/>
              <a:ext cx="30145" cy="349396"/>
            </a:xfrm>
            <a:custGeom>
              <a:avLst/>
              <a:gdLst/>
              <a:ahLst/>
              <a:cxnLst/>
              <a:rect l="l" t="t" r="r" b="b"/>
              <a:pathLst>
                <a:path w="896" h="10385" fill="none" extrusionOk="0">
                  <a:moveTo>
                    <a:pt x="736" y="0"/>
                  </a:moveTo>
                  <a:cubicBezTo>
                    <a:pt x="736" y="0"/>
                    <a:pt x="896" y="7778"/>
                    <a:pt x="0" y="10384"/>
                  </a:cubicBezTo>
                </a:path>
              </a:pathLst>
            </a:custGeom>
            <a:noFill/>
            <a:ln w="4475" cap="rnd" cmpd="sng">
              <a:solidFill>
                <a:srgbClr val="201A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800;p21">
              <a:extLst>
                <a:ext uri="{FF2B5EF4-FFF2-40B4-BE49-F238E27FC236}">
                  <a16:creationId xmlns:a16="http://schemas.microsoft.com/office/drawing/2014/main" id="{7267BBAF-4285-4F1C-8520-73B109F55E7C}"/>
                </a:ext>
              </a:extLst>
            </p:cNvPr>
            <p:cNvSpPr/>
            <p:nvPr/>
          </p:nvSpPr>
          <p:spPr>
            <a:xfrm>
              <a:off x="5843541" y="1846261"/>
              <a:ext cx="97770" cy="175320"/>
            </a:xfrm>
            <a:custGeom>
              <a:avLst/>
              <a:gdLst/>
              <a:ahLst/>
              <a:cxnLst/>
              <a:rect l="l" t="t" r="r" b="b"/>
              <a:pathLst>
                <a:path w="2906" h="5211" extrusionOk="0">
                  <a:moveTo>
                    <a:pt x="1682" y="0"/>
                  </a:moveTo>
                  <a:cubicBezTo>
                    <a:pt x="1673" y="0"/>
                    <a:pt x="1662" y="1"/>
                    <a:pt x="1652" y="3"/>
                  </a:cubicBezTo>
                  <a:cubicBezTo>
                    <a:pt x="1432" y="24"/>
                    <a:pt x="1345" y="447"/>
                    <a:pt x="1311" y="843"/>
                  </a:cubicBezTo>
                  <a:lnTo>
                    <a:pt x="1311" y="843"/>
                  </a:lnTo>
                  <a:cubicBezTo>
                    <a:pt x="1302" y="518"/>
                    <a:pt x="1263" y="202"/>
                    <a:pt x="1140" y="202"/>
                  </a:cubicBezTo>
                  <a:cubicBezTo>
                    <a:pt x="1138" y="202"/>
                    <a:pt x="1137" y="202"/>
                    <a:pt x="1135" y="202"/>
                  </a:cubicBezTo>
                  <a:cubicBezTo>
                    <a:pt x="896" y="222"/>
                    <a:pt x="896" y="500"/>
                    <a:pt x="836" y="898"/>
                  </a:cubicBezTo>
                  <a:cubicBezTo>
                    <a:pt x="797" y="1296"/>
                    <a:pt x="896" y="1913"/>
                    <a:pt x="896" y="1913"/>
                  </a:cubicBezTo>
                  <a:cubicBezTo>
                    <a:pt x="896" y="1913"/>
                    <a:pt x="580" y="1227"/>
                    <a:pt x="311" y="1227"/>
                  </a:cubicBezTo>
                  <a:cubicBezTo>
                    <a:pt x="293" y="1227"/>
                    <a:pt x="276" y="1230"/>
                    <a:pt x="259" y="1236"/>
                  </a:cubicBezTo>
                  <a:cubicBezTo>
                    <a:pt x="1" y="1336"/>
                    <a:pt x="319" y="1813"/>
                    <a:pt x="419" y="2092"/>
                  </a:cubicBezTo>
                  <a:cubicBezTo>
                    <a:pt x="498" y="2390"/>
                    <a:pt x="598" y="3166"/>
                    <a:pt x="797" y="3385"/>
                  </a:cubicBezTo>
                  <a:cubicBezTo>
                    <a:pt x="995" y="3604"/>
                    <a:pt x="856" y="4956"/>
                    <a:pt x="856" y="4956"/>
                  </a:cubicBezTo>
                  <a:cubicBezTo>
                    <a:pt x="856" y="4956"/>
                    <a:pt x="1095" y="5095"/>
                    <a:pt x="1612" y="5175"/>
                  </a:cubicBezTo>
                  <a:cubicBezTo>
                    <a:pt x="1778" y="5202"/>
                    <a:pt x="1919" y="5210"/>
                    <a:pt x="2034" y="5210"/>
                  </a:cubicBezTo>
                  <a:cubicBezTo>
                    <a:pt x="2264" y="5210"/>
                    <a:pt x="2388" y="5175"/>
                    <a:pt x="2388" y="5175"/>
                  </a:cubicBezTo>
                  <a:cubicBezTo>
                    <a:pt x="2388" y="5175"/>
                    <a:pt x="2348" y="4180"/>
                    <a:pt x="2627" y="3962"/>
                  </a:cubicBezTo>
                  <a:cubicBezTo>
                    <a:pt x="2905" y="3723"/>
                    <a:pt x="2845" y="1435"/>
                    <a:pt x="2786" y="1216"/>
                  </a:cubicBezTo>
                  <a:cubicBezTo>
                    <a:pt x="2737" y="1109"/>
                    <a:pt x="2654" y="1040"/>
                    <a:pt x="2581" y="1040"/>
                  </a:cubicBezTo>
                  <a:cubicBezTo>
                    <a:pt x="2524" y="1040"/>
                    <a:pt x="2472" y="1082"/>
                    <a:pt x="2445" y="1180"/>
                  </a:cubicBezTo>
                  <a:lnTo>
                    <a:pt x="2445" y="1180"/>
                  </a:lnTo>
                  <a:cubicBezTo>
                    <a:pt x="2448" y="686"/>
                    <a:pt x="2419" y="172"/>
                    <a:pt x="2288" y="102"/>
                  </a:cubicBezTo>
                  <a:cubicBezTo>
                    <a:pt x="2250" y="80"/>
                    <a:pt x="2215" y="69"/>
                    <a:pt x="2184" y="69"/>
                  </a:cubicBezTo>
                  <a:cubicBezTo>
                    <a:pt x="2046" y="69"/>
                    <a:pt x="1971" y="286"/>
                    <a:pt x="1915" y="774"/>
                  </a:cubicBezTo>
                  <a:lnTo>
                    <a:pt x="1915" y="774"/>
                  </a:lnTo>
                  <a:cubicBezTo>
                    <a:pt x="1923" y="388"/>
                    <a:pt x="1881" y="0"/>
                    <a:pt x="1682"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801;p21">
              <a:extLst>
                <a:ext uri="{FF2B5EF4-FFF2-40B4-BE49-F238E27FC236}">
                  <a16:creationId xmlns:a16="http://schemas.microsoft.com/office/drawing/2014/main" id="{6236C5C3-7E80-41FD-B4DB-080278E3C206}"/>
                </a:ext>
              </a:extLst>
            </p:cNvPr>
            <p:cNvSpPr/>
            <p:nvPr/>
          </p:nvSpPr>
          <p:spPr>
            <a:xfrm>
              <a:off x="6772497" y="3579118"/>
              <a:ext cx="624472" cy="361441"/>
            </a:xfrm>
            <a:custGeom>
              <a:avLst/>
              <a:gdLst/>
              <a:ahLst/>
              <a:cxnLst/>
              <a:rect l="l" t="t" r="r" b="b"/>
              <a:pathLst>
                <a:path w="18561" h="10743" extrusionOk="0">
                  <a:moveTo>
                    <a:pt x="3343" y="1910"/>
                  </a:moveTo>
                  <a:cubicBezTo>
                    <a:pt x="6645" y="0"/>
                    <a:pt x="11996" y="0"/>
                    <a:pt x="15278" y="1910"/>
                  </a:cubicBezTo>
                  <a:cubicBezTo>
                    <a:pt x="18561" y="3820"/>
                    <a:pt x="18541" y="6903"/>
                    <a:pt x="15219" y="8813"/>
                  </a:cubicBezTo>
                  <a:cubicBezTo>
                    <a:pt x="11917" y="10742"/>
                    <a:pt x="6565" y="10742"/>
                    <a:pt x="3283" y="8813"/>
                  </a:cubicBezTo>
                  <a:cubicBezTo>
                    <a:pt x="1" y="6923"/>
                    <a:pt x="41" y="3820"/>
                    <a:pt x="3343" y="191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802;p21">
              <a:extLst>
                <a:ext uri="{FF2B5EF4-FFF2-40B4-BE49-F238E27FC236}">
                  <a16:creationId xmlns:a16="http://schemas.microsoft.com/office/drawing/2014/main" id="{3CA0E45E-B659-4882-BC75-3962221ED0D2}"/>
                </a:ext>
              </a:extLst>
            </p:cNvPr>
            <p:cNvSpPr/>
            <p:nvPr/>
          </p:nvSpPr>
          <p:spPr>
            <a:xfrm>
              <a:off x="6931804" y="2364049"/>
              <a:ext cx="104432" cy="144906"/>
            </a:xfrm>
            <a:custGeom>
              <a:avLst/>
              <a:gdLst/>
              <a:ahLst/>
              <a:cxnLst/>
              <a:rect l="l" t="t" r="r" b="b"/>
              <a:pathLst>
                <a:path w="3104" h="4307" extrusionOk="0">
                  <a:moveTo>
                    <a:pt x="1200" y="1"/>
                  </a:moveTo>
                  <a:cubicBezTo>
                    <a:pt x="1100" y="1"/>
                    <a:pt x="1055" y="97"/>
                    <a:pt x="1055" y="308"/>
                  </a:cubicBezTo>
                  <a:lnTo>
                    <a:pt x="1055" y="1502"/>
                  </a:lnTo>
                  <a:cubicBezTo>
                    <a:pt x="1055" y="1502"/>
                    <a:pt x="915" y="249"/>
                    <a:pt x="716" y="249"/>
                  </a:cubicBezTo>
                  <a:cubicBezTo>
                    <a:pt x="518" y="249"/>
                    <a:pt x="518" y="288"/>
                    <a:pt x="518" y="547"/>
                  </a:cubicBezTo>
                  <a:cubicBezTo>
                    <a:pt x="518" y="825"/>
                    <a:pt x="597" y="1780"/>
                    <a:pt x="597" y="1780"/>
                  </a:cubicBezTo>
                  <a:cubicBezTo>
                    <a:pt x="597" y="1780"/>
                    <a:pt x="358" y="845"/>
                    <a:pt x="199" y="845"/>
                  </a:cubicBezTo>
                  <a:cubicBezTo>
                    <a:pt x="60" y="845"/>
                    <a:pt x="0" y="905"/>
                    <a:pt x="100" y="1382"/>
                  </a:cubicBezTo>
                  <a:cubicBezTo>
                    <a:pt x="199" y="1840"/>
                    <a:pt x="458" y="2496"/>
                    <a:pt x="418" y="2815"/>
                  </a:cubicBezTo>
                  <a:cubicBezTo>
                    <a:pt x="378" y="3133"/>
                    <a:pt x="657" y="3531"/>
                    <a:pt x="677" y="3591"/>
                  </a:cubicBezTo>
                  <a:cubicBezTo>
                    <a:pt x="697" y="3630"/>
                    <a:pt x="677" y="4207"/>
                    <a:pt x="677" y="4207"/>
                  </a:cubicBezTo>
                  <a:lnTo>
                    <a:pt x="1731" y="4307"/>
                  </a:lnTo>
                  <a:lnTo>
                    <a:pt x="1731" y="4048"/>
                  </a:lnTo>
                  <a:cubicBezTo>
                    <a:pt x="1731" y="4048"/>
                    <a:pt x="1691" y="3710"/>
                    <a:pt x="1930" y="3491"/>
                  </a:cubicBezTo>
                  <a:cubicBezTo>
                    <a:pt x="2189" y="3272"/>
                    <a:pt x="2328" y="3133"/>
                    <a:pt x="2527" y="2556"/>
                  </a:cubicBezTo>
                  <a:cubicBezTo>
                    <a:pt x="2726" y="1999"/>
                    <a:pt x="3104" y="1741"/>
                    <a:pt x="2984" y="1621"/>
                  </a:cubicBezTo>
                  <a:cubicBezTo>
                    <a:pt x="2943" y="1580"/>
                    <a:pt x="2875" y="1553"/>
                    <a:pt x="2795" y="1553"/>
                  </a:cubicBezTo>
                  <a:cubicBezTo>
                    <a:pt x="2646" y="1553"/>
                    <a:pt x="2457" y="1647"/>
                    <a:pt x="2328" y="1920"/>
                  </a:cubicBezTo>
                  <a:cubicBezTo>
                    <a:pt x="2129" y="2337"/>
                    <a:pt x="2009" y="2397"/>
                    <a:pt x="2009" y="2397"/>
                  </a:cubicBezTo>
                  <a:cubicBezTo>
                    <a:pt x="2009" y="2397"/>
                    <a:pt x="2029" y="587"/>
                    <a:pt x="1990" y="428"/>
                  </a:cubicBezTo>
                  <a:cubicBezTo>
                    <a:pt x="1949" y="307"/>
                    <a:pt x="1882" y="240"/>
                    <a:pt x="1806" y="240"/>
                  </a:cubicBezTo>
                  <a:cubicBezTo>
                    <a:pt x="1769" y="240"/>
                    <a:pt x="1730" y="256"/>
                    <a:pt x="1691" y="288"/>
                  </a:cubicBezTo>
                  <a:cubicBezTo>
                    <a:pt x="1592" y="388"/>
                    <a:pt x="1492" y="1502"/>
                    <a:pt x="1433" y="1502"/>
                  </a:cubicBezTo>
                  <a:cubicBezTo>
                    <a:pt x="1432" y="1502"/>
                    <a:pt x="1432" y="1502"/>
                    <a:pt x="1432" y="1502"/>
                  </a:cubicBezTo>
                  <a:cubicBezTo>
                    <a:pt x="1394" y="1502"/>
                    <a:pt x="1491" y="129"/>
                    <a:pt x="1313" y="30"/>
                  </a:cubicBezTo>
                  <a:cubicBezTo>
                    <a:pt x="1270" y="10"/>
                    <a:pt x="1232" y="1"/>
                    <a:pt x="1200"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803;p21">
              <a:extLst>
                <a:ext uri="{FF2B5EF4-FFF2-40B4-BE49-F238E27FC236}">
                  <a16:creationId xmlns:a16="http://schemas.microsoft.com/office/drawing/2014/main" id="{9D7FD581-943F-4426-8D7B-E909D98F22C4}"/>
                </a:ext>
              </a:extLst>
            </p:cNvPr>
            <p:cNvSpPr/>
            <p:nvPr/>
          </p:nvSpPr>
          <p:spPr>
            <a:xfrm>
              <a:off x="6914410" y="2476455"/>
              <a:ext cx="202808" cy="360768"/>
            </a:xfrm>
            <a:custGeom>
              <a:avLst/>
              <a:gdLst/>
              <a:ahLst/>
              <a:cxnLst/>
              <a:rect l="l" t="t" r="r" b="b"/>
              <a:pathLst>
                <a:path w="6028" h="10723" extrusionOk="0">
                  <a:moveTo>
                    <a:pt x="1972" y="1"/>
                  </a:moveTo>
                  <a:cubicBezTo>
                    <a:pt x="1887" y="1"/>
                    <a:pt x="1799" y="4"/>
                    <a:pt x="1711" y="11"/>
                  </a:cubicBezTo>
                  <a:cubicBezTo>
                    <a:pt x="935" y="90"/>
                    <a:pt x="100" y="488"/>
                    <a:pt x="100" y="488"/>
                  </a:cubicBezTo>
                  <a:cubicBezTo>
                    <a:pt x="0" y="488"/>
                    <a:pt x="239" y="3054"/>
                    <a:pt x="259" y="3293"/>
                  </a:cubicBezTo>
                  <a:cubicBezTo>
                    <a:pt x="497" y="5044"/>
                    <a:pt x="995" y="6914"/>
                    <a:pt x="1850" y="8465"/>
                  </a:cubicBezTo>
                  <a:cubicBezTo>
                    <a:pt x="2248" y="9201"/>
                    <a:pt x="2805" y="9957"/>
                    <a:pt x="3521" y="10415"/>
                  </a:cubicBezTo>
                  <a:cubicBezTo>
                    <a:pt x="3798" y="10618"/>
                    <a:pt x="4122" y="10722"/>
                    <a:pt x="4434" y="10722"/>
                  </a:cubicBezTo>
                  <a:cubicBezTo>
                    <a:pt x="4794" y="10722"/>
                    <a:pt x="5137" y="10583"/>
                    <a:pt x="5371" y="10295"/>
                  </a:cubicBezTo>
                  <a:cubicBezTo>
                    <a:pt x="6028" y="9440"/>
                    <a:pt x="5391" y="8346"/>
                    <a:pt x="4933" y="7530"/>
                  </a:cubicBezTo>
                  <a:cubicBezTo>
                    <a:pt x="4277" y="6317"/>
                    <a:pt x="3680" y="4984"/>
                    <a:pt x="3442" y="3572"/>
                  </a:cubicBezTo>
                  <a:cubicBezTo>
                    <a:pt x="3282" y="2458"/>
                    <a:pt x="3123" y="170"/>
                    <a:pt x="3123" y="170"/>
                  </a:cubicBezTo>
                  <a:cubicBezTo>
                    <a:pt x="3123" y="170"/>
                    <a:pt x="2599" y="1"/>
                    <a:pt x="1972"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804;p21">
              <a:extLst>
                <a:ext uri="{FF2B5EF4-FFF2-40B4-BE49-F238E27FC236}">
                  <a16:creationId xmlns:a16="http://schemas.microsoft.com/office/drawing/2014/main" id="{D729D9B9-60B1-4820-BDA5-39B3E8A2C3B4}"/>
                </a:ext>
              </a:extLst>
            </p:cNvPr>
            <p:cNvSpPr/>
            <p:nvPr/>
          </p:nvSpPr>
          <p:spPr>
            <a:xfrm>
              <a:off x="6925781" y="3663902"/>
              <a:ext cx="189417" cy="137773"/>
            </a:xfrm>
            <a:custGeom>
              <a:avLst/>
              <a:gdLst/>
              <a:ahLst/>
              <a:cxnLst/>
              <a:rect l="l" t="t" r="r" b="b"/>
              <a:pathLst>
                <a:path w="5630" h="4095" extrusionOk="0">
                  <a:moveTo>
                    <a:pt x="3813" y="1"/>
                  </a:moveTo>
                  <a:cubicBezTo>
                    <a:pt x="3297" y="1"/>
                    <a:pt x="2740" y="251"/>
                    <a:pt x="2288" y="703"/>
                  </a:cubicBezTo>
                  <a:cubicBezTo>
                    <a:pt x="2188" y="822"/>
                    <a:pt x="0" y="2990"/>
                    <a:pt x="299" y="3746"/>
                  </a:cubicBezTo>
                  <a:cubicBezTo>
                    <a:pt x="390" y="3995"/>
                    <a:pt x="660" y="4095"/>
                    <a:pt x="1020" y="4095"/>
                  </a:cubicBezTo>
                  <a:cubicBezTo>
                    <a:pt x="1755" y="4095"/>
                    <a:pt x="2866" y="3676"/>
                    <a:pt x="3601" y="3249"/>
                  </a:cubicBezTo>
                  <a:cubicBezTo>
                    <a:pt x="4695" y="2593"/>
                    <a:pt x="5630" y="1717"/>
                    <a:pt x="5033" y="703"/>
                  </a:cubicBezTo>
                  <a:cubicBezTo>
                    <a:pt x="4744" y="221"/>
                    <a:pt x="4297" y="1"/>
                    <a:pt x="3813"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805;p21">
              <a:extLst>
                <a:ext uri="{FF2B5EF4-FFF2-40B4-BE49-F238E27FC236}">
                  <a16:creationId xmlns:a16="http://schemas.microsoft.com/office/drawing/2014/main" id="{A5B3314C-4A1D-4397-BF19-02E647F9829B}"/>
                </a:ext>
              </a:extLst>
            </p:cNvPr>
            <p:cNvSpPr/>
            <p:nvPr/>
          </p:nvSpPr>
          <p:spPr>
            <a:xfrm>
              <a:off x="6972614" y="3141976"/>
              <a:ext cx="159339" cy="590592"/>
            </a:xfrm>
            <a:custGeom>
              <a:avLst/>
              <a:gdLst/>
              <a:ahLst/>
              <a:cxnLst/>
              <a:rect l="l" t="t" r="r" b="b"/>
              <a:pathLst>
                <a:path w="4736" h="17554" extrusionOk="0">
                  <a:moveTo>
                    <a:pt x="2895" y="1"/>
                  </a:moveTo>
                  <a:cubicBezTo>
                    <a:pt x="1926" y="1"/>
                    <a:pt x="796" y="461"/>
                    <a:pt x="796" y="461"/>
                  </a:cubicBezTo>
                  <a:lnTo>
                    <a:pt x="319" y="4300"/>
                  </a:lnTo>
                  <a:cubicBezTo>
                    <a:pt x="319" y="4300"/>
                    <a:pt x="1" y="7324"/>
                    <a:pt x="100" y="9015"/>
                  </a:cubicBezTo>
                  <a:cubicBezTo>
                    <a:pt x="220" y="11024"/>
                    <a:pt x="100" y="16793"/>
                    <a:pt x="100" y="16793"/>
                  </a:cubicBezTo>
                  <a:cubicBezTo>
                    <a:pt x="100" y="16793"/>
                    <a:pt x="1329" y="17553"/>
                    <a:pt x="2508" y="17553"/>
                  </a:cubicBezTo>
                  <a:cubicBezTo>
                    <a:pt x="3097" y="17553"/>
                    <a:pt x="3674" y="17363"/>
                    <a:pt x="4079" y="16793"/>
                  </a:cubicBezTo>
                  <a:cubicBezTo>
                    <a:pt x="4079" y="16793"/>
                    <a:pt x="4079" y="16793"/>
                    <a:pt x="4079" y="16793"/>
                  </a:cubicBezTo>
                  <a:cubicBezTo>
                    <a:pt x="4079" y="16793"/>
                    <a:pt x="4079" y="7441"/>
                    <a:pt x="4158" y="5772"/>
                  </a:cubicBezTo>
                  <a:cubicBezTo>
                    <a:pt x="4198" y="4101"/>
                    <a:pt x="4735" y="1913"/>
                    <a:pt x="4158" y="620"/>
                  </a:cubicBezTo>
                  <a:cubicBezTo>
                    <a:pt x="3949" y="150"/>
                    <a:pt x="3448" y="1"/>
                    <a:pt x="289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806;p21">
              <a:extLst>
                <a:ext uri="{FF2B5EF4-FFF2-40B4-BE49-F238E27FC236}">
                  <a16:creationId xmlns:a16="http://schemas.microsoft.com/office/drawing/2014/main" id="{5C273A8D-03DC-4F4A-852E-D26BB410AC45}"/>
                </a:ext>
              </a:extLst>
            </p:cNvPr>
            <p:cNvSpPr/>
            <p:nvPr/>
          </p:nvSpPr>
          <p:spPr>
            <a:xfrm>
              <a:off x="7062311" y="3693946"/>
              <a:ext cx="212195" cy="154259"/>
            </a:xfrm>
            <a:custGeom>
              <a:avLst/>
              <a:gdLst/>
              <a:ahLst/>
              <a:cxnLst/>
              <a:rect l="l" t="t" r="r" b="b"/>
              <a:pathLst>
                <a:path w="6307" h="4585" extrusionOk="0">
                  <a:moveTo>
                    <a:pt x="4261" y="0"/>
                  </a:moveTo>
                  <a:cubicBezTo>
                    <a:pt x="3681" y="0"/>
                    <a:pt x="3060" y="281"/>
                    <a:pt x="2567" y="785"/>
                  </a:cubicBezTo>
                  <a:cubicBezTo>
                    <a:pt x="2427" y="904"/>
                    <a:pt x="0" y="3351"/>
                    <a:pt x="319" y="4186"/>
                  </a:cubicBezTo>
                  <a:cubicBezTo>
                    <a:pt x="424" y="4470"/>
                    <a:pt x="732" y="4585"/>
                    <a:pt x="1143" y="4585"/>
                  </a:cubicBezTo>
                  <a:cubicBezTo>
                    <a:pt x="1973" y="4585"/>
                    <a:pt x="3220" y="4115"/>
                    <a:pt x="4058" y="3609"/>
                  </a:cubicBezTo>
                  <a:cubicBezTo>
                    <a:pt x="5292" y="2873"/>
                    <a:pt x="6306" y="1899"/>
                    <a:pt x="5650" y="785"/>
                  </a:cubicBezTo>
                  <a:cubicBezTo>
                    <a:pt x="5313" y="246"/>
                    <a:pt x="4805" y="0"/>
                    <a:pt x="4261"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807;p21">
              <a:extLst>
                <a:ext uri="{FF2B5EF4-FFF2-40B4-BE49-F238E27FC236}">
                  <a16:creationId xmlns:a16="http://schemas.microsoft.com/office/drawing/2014/main" id="{5193CA57-E03B-4899-868A-1BCC06378696}"/>
                </a:ext>
              </a:extLst>
            </p:cNvPr>
            <p:cNvSpPr/>
            <p:nvPr/>
          </p:nvSpPr>
          <p:spPr>
            <a:xfrm>
              <a:off x="7063656" y="3140092"/>
              <a:ext cx="214180" cy="628610"/>
            </a:xfrm>
            <a:custGeom>
              <a:avLst/>
              <a:gdLst/>
              <a:ahLst/>
              <a:cxnLst/>
              <a:rect l="l" t="t" r="r" b="b"/>
              <a:pathLst>
                <a:path w="6366" h="18684" extrusionOk="0">
                  <a:moveTo>
                    <a:pt x="5119" y="1"/>
                  </a:moveTo>
                  <a:cubicBezTo>
                    <a:pt x="4050" y="1"/>
                    <a:pt x="1992" y="1430"/>
                    <a:pt x="685" y="1430"/>
                  </a:cubicBezTo>
                  <a:cubicBezTo>
                    <a:pt x="421" y="1430"/>
                    <a:pt x="189" y="1372"/>
                    <a:pt x="0" y="1233"/>
                  </a:cubicBezTo>
                  <a:lnTo>
                    <a:pt x="0" y="1233"/>
                  </a:lnTo>
                  <a:cubicBezTo>
                    <a:pt x="0" y="1233"/>
                    <a:pt x="279" y="2506"/>
                    <a:pt x="1950" y="4436"/>
                  </a:cubicBezTo>
                  <a:cubicBezTo>
                    <a:pt x="1950" y="4615"/>
                    <a:pt x="1572" y="10682"/>
                    <a:pt x="1691" y="12552"/>
                  </a:cubicBezTo>
                  <a:cubicBezTo>
                    <a:pt x="1850" y="14760"/>
                    <a:pt x="1691" y="17843"/>
                    <a:pt x="1691" y="17843"/>
                  </a:cubicBezTo>
                  <a:cubicBezTo>
                    <a:pt x="1691" y="17843"/>
                    <a:pt x="3035" y="18683"/>
                    <a:pt x="4326" y="18683"/>
                  </a:cubicBezTo>
                  <a:cubicBezTo>
                    <a:pt x="4971" y="18683"/>
                    <a:pt x="5603" y="18473"/>
                    <a:pt x="6048" y="17843"/>
                  </a:cubicBezTo>
                  <a:cubicBezTo>
                    <a:pt x="6067" y="17823"/>
                    <a:pt x="5729" y="7778"/>
                    <a:pt x="5809" y="5947"/>
                  </a:cubicBezTo>
                  <a:cubicBezTo>
                    <a:pt x="5869" y="4137"/>
                    <a:pt x="6366" y="1770"/>
                    <a:pt x="5729" y="358"/>
                  </a:cubicBezTo>
                  <a:cubicBezTo>
                    <a:pt x="5617" y="102"/>
                    <a:pt x="5403" y="1"/>
                    <a:pt x="511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808;p21">
              <a:extLst>
                <a:ext uri="{FF2B5EF4-FFF2-40B4-BE49-F238E27FC236}">
                  <a16:creationId xmlns:a16="http://schemas.microsoft.com/office/drawing/2014/main" id="{825821CE-5B50-43AC-976C-2969FE111C62}"/>
                </a:ext>
              </a:extLst>
            </p:cNvPr>
            <p:cNvSpPr/>
            <p:nvPr/>
          </p:nvSpPr>
          <p:spPr>
            <a:xfrm>
              <a:off x="7056288" y="2560465"/>
              <a:ext cx="162637" cy="226258"/>
            </a:xfrm>
            <a:custGeom>
              <a:avLst/>
              <a:gdLst/>
              <a:ahLst/>
              <a:cxnLst/>
              <a:rect l="l" t="t" r="r" b="b"/>
              <a:pathLst>
                <a:path w="4834" h="6725" extrusionOk="0">
                  <a:moveTo>
                    <a:pt x="2348" y="0"/>
                  </a:moveTo>
                  <a:cubicBezTo>
                    <a:pt x="2348" y="0"/>
                    <a:pt x="1671" y="160"/>
                    <a:pt x="1393" y="657"/>
                  </a:cubicBezTo>
                  <a:cubicBezTo>
                    <a:pt x="1114" y="1154"/>
                    <a:pt x="0" y="2984"/>
                    <a:pt x="120" y="3521"/>
                  </a:cubicBezTo>
                  <a:cubicBezTo>
                    <a:pt x="211" y="3861"/>
                    <a:pt x="732" y="4407"/>
                    <a:pt x="1394" y="4516"/>
                  </a:cubicBezTo>
                  <a:lnTo>
                    <a:pt x="1394" y="4516"/>
                  </a:lnTo>
                  <a:lnTo>
                    <a:pt x="1393" y="4516"/>
                  </a:lnTo>
                  <a:lnTo>
                    <a:pt x="1472" y="6724"/>
                  </a:lnTo>
                  <a:lnTo>
                    <a:pt x="3581" y="6724"/>
                  </a:lnTo>
                  <a:lnTo>
                    <a:pt x="3641" y="4138"/>
                  </a:lnTo>
                  <a:cubicBezTo>
                    <a:pt x="3690" y="4157"/>
                    <a:pt x="3743" y="4166"/>
                    <a:pt x="3798" y="4166"/>
                  </a:cubicBezTo>
                  <a:cubicBezTo>
                    <a:pt x="4252" y="4166"/>
                    <a:pt x="4833" y="3554"/>
                    <a:pt x="4496" y="3163"/>
                  </a:cubicBezTo>
                  <a:cubicBezTo>
                    <a:pt x="4424" y="3075"/>
                    <a:pt x="4343" y="3040"/>
                    <a:pt x="4259" y="3040"/>
                  </a:cubicBezTo>
                  <a:cubicBezTo>
                    <a:pt x="3947" y="3040"/>
                    <a:pt x="3601" y="3521"/>
                    <a:pt x="3601" y="3521"/>
                  </a:cubicBezTo>
                  <a:lnTo>
                    <a:pt x="4556" y="1791"/>
                  </a:lnTo>
                  <a:cubicBezTo>
                    <a:pt x="4556" y="1791"/>
                    <a:pt x="4456" y="1174"/>
                    <a:pt x="3879" y="756"/>
                  </a:cubicBezTo>
                  <a:cubicBezTo>
                    <a:pt x="3303" y="299"/>
                    <a:pt x="2348" y="0"/>
                    <a:pt x="2348"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809;p21">
              <a:extLst>
                <a:ext uri="{FF2B5EF4-FFF2-40B4-BE49-F238E27FC236}">
                  <a16:creationId xmlns:a16="http://schemas.microsoft.com/office/drawing/2014/main" id="{54890263-791B-4342-B376-9DEE11902AED}"/>
                </a:ext>
              </a:extLst>
            </p:cNvPr>
            <p:cNvSpPr/>
            <p:nvPr/>
          </p:nvSpPr>
          <p:spPr>
            <a:xfrm>
              <a:off x="7089731" y="2605717"/>
              <a:ext cx="13424" cy="13929"/>
            </a:xfrm>
            <a:custGeom>
              <a:avLst/>
              <a:gdLst/>
              <a:ahLst/>
              <a:cxnLst/>
              <a:rect l="l" t="t" r="r" b="b"/>
              <a:pathLst>
                <a:path w="399" h="414" extrusionOk="0">
                  <a:moveTo>
                    <a:pt x="280" y="0"/>
                  </a:moveTo>
                  <a:cubicBezTo>
                    <a:pt x="240" y="0"/>
                    <a:pt x="189" y="19"/>
                    <a:pt x="160" y="48"/>
                  </a:cubicBezTo>
                  <a:lnTo>
                    <a:pt x="21" y="227"/>
                  </a:lnTo>
                  <a:cubicBezTo>
                    <a:pt x="1" y="287"/>
                    <a:pt x="21" y="346"/>
                    <a:pt x="81" y="406"/>
                  </a:cubicBezTo>
                  <a:cubicBezTo>
                    <a:pt x="100" y="411"/>
                    <a:pt x="119" y="413"/>
                    <a:pt x="137" y="413"/>
                  </a:cubicBezTo>
                  <a:cubicBezTo>
                    <a:pt x="189" y="413"/>
                    <a:pt x="230" y="391"/>
                    <a:pt x="260" y="346"/>
                  </a:cubicBezTo>
                  <a:lnTo>
                    <a:pt x="379" y="187"/>
                  </a:lnTo>
                  <a:cubicBezTo>
                    <a:pt x="399" y="128"/>
                    <a:pt x="379" y="48"/>
                    <a:pt x="319" y="8"/>
                  </a:cubicBezTo>
                  <a:cubicBezTo>
                    <a:pt x="309" y="3"/>
                    <a:pt x="295" y="0"/>
                    <a:pt x="280"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810;p21">
              <a:extLst>
                <a:ext uri="{FF2B5EF4-FFF2-40B4-BE49-F238E27FC236}">
                  <a16:creationId xmlns:a16="http://schemas.microsoft.com/office/drawing/2014/main" id="{B7483D5A-4FE5-4E8C-9206-7489D10B5DD3}"/>
                </a:ext>
              </a:extLst>
            </p:cNvPr>
            <p:cNvSpPr/>
            <p:nvPr/>
          </p:nvSpPr>
          <p:spPr>
            <a:xfrm>
              <a:off x="7058307" y="2646797"/>
              <a:ext cx="53562" cy="54235"/>
            </a:xfrm>
            <a:custGeom>
              <a:avLst/>
              <a:gdLst/>
              <a:ahLst/>
              <a:cxnLst/>
              <a:rect l="l" t="t" r="r" b="b"/>
              <a:pathLst>
                <a:path w="1592" h="1612" fill="none" extrusionOk="0">
                  <a:moveTo>
                    <a:pt x="1591" y="776"/>
                  </a:moveTo>
                  <a:cubicBezTo>
                    <a:pt x="1591" y="776"/>
                    <a:pt x="0" y="1612"/>
                    <a:pt x="358" y="1"/>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811;p21">
              <a:extLst>
                <a:ext uri="{FF2B5EF4-FFF2-40B4-BE49-F238E27FC236}">
                  <a16:creationId xmlns:a16="http://schemas.microsoft.com/office/drawing/2014/main" id="{85B3767E-BE20-4F1E-A6D7-B1003A92C02C}"/>
                </a:ext>
              </a:extLst>
            </p:cNvPr>
            <p:cNvSpPr/>
            <p:nvPr/>
          </p:nvSpPr>
          <p:spPr>
            <a:xfrm>
              <a:off x="7043772" y="2601949"/>
              <a:ext cx="76810" cy="47573"/>
            </a:xfrm>
            <a:custGeom>
              <a:avLst/>
              <a:gdLst/>
              <a:ahLst/>
              <a:cxnLst/>
              <a:rect l="l" t="t" r="r" b="b"/>
              <a:pathLst>
                <a:path w="2283" h="1414" extrusionOk="0">
                  <a:moveTo>
                    <a:pt x="2282" y="1"/>
                  </a:moveTo>
                  <a:cubicBezTo>
                    <a:pt x="2282" y="1"/>
                    <a:pt x="1555" y="586"/>
                    <a:pt x="833" y="586"/>
                  </a:cubicBezTo>
                  <a:cubicBezTo>
                    <a:pt x="745" y="586"/>
                    <a:pt x="658" y="577"/>
                    <a:pt x="571" y="558"/>
                  </a:cubicBezTo>
                  <a:cubicBezTo>
                    <a:pt x="505" y="545"/>
                    <a:pt x="455" y="539"/>
                    <a:pt x="418" y="539"/>
                  </a:cubicBezTo>
                  <a:cubicBezTo>
                    <a:pt x="1" y="539"/>
                    <a:pt x="1329" y="1304"/>
                    <a:pt x="1347" y="1413"/>
                  </a:cubicBezTo>
                  <a:lnTo>
                    <a:pt x="2282" y="1"/>
                  </a:ln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812;p21">
              <a:extLst>
                <a:ext uri="{FF2B5EF4-FFF2-40B4-BE49-F238E27FC236}">
                  <a16:creationId xmlns:a16="http://schemas.microsoft.com/office/drawing/2014/main" id="{35200FD1-E633-46CB-B1C7-A0E695D39203}"/>
                </a:ext>
              </a:extLst>
            </p:cNvPr>
            <p:cNvSpPr/>
            <p:nvPr/>
          </p:nvSpPr>
          <p:spPr>
            <a:xfrm>
              <a:off x="7035530" y="2601949"/>
              <a:ext cx="85053" cy="47573"/>
            </a:xfrm>
            <a:custGeom>
              <a:avLst/>
              <a:gdLst/>
              <a:ahLst/>
              <a:cxnLst/>
              <a:rect l="l" t="t" r="r" b="b"/>
              <a:pathLst>
                <a:path w="2528" h="1414" fill="none" extrusionOk="0">
                  <a:moveTo>
                    <a:pt x="2527" y="1"/>
                  </a:moveTo>
                  <a:cubicBezTo>
                    <a:pt x="2527" y="1"/>
                    <a:pt x="1612" y="737"/>
                    <a:pt x="816" y="558"/>
                  </a:cubicBezTo>
                  <a:cubicBezTo>
                    <a:pt x="1" y="399"/>
                    <a:pt x="1572" y="1294"/>
                    <a:pt x="1592" y="1413"/>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813;p21">
              <a:extLst>
                <a:ext uri="{FF2B5EF4-FFF2-40B4-BE49-F238E27FC236}">
                  <a16:creationId xmlns:a16="http://schemas.microsoft.com/office/drawing/2014/main" id="{B84D5A73-521D-4201-9D4A-EC1877A2A75D}"/>
                </a:ext>
              </a:extLst>
            </p:cNvPr>
            <p:cNvSpPr/>
            <p:nvPr/>
          </p:nvSpPr>
          <p:spPr>
            <a:xfrm>
              <a:off x="7119203" y="2632061"/>
              <a:ext cx="16082" cy="16789"/>
            </a:xfrm>
            <a:custGeom>
              <a:avLst/>
              <a:gdLst/>
              <a:ahLst/>
              <a:cxnLst/>
              <a:rect l="l" t="t" r="r" b="b"/>
              <a:pathLst>
                <a:path w="478" h="499" extrusionOk="0">
                  <a:moveTo>
                    <a:pt x="300" y="1"/>
                  </a:moveTo>
                  <a:cubicBezTo>
                    <a:pt x="250" y="1"/>
                    <a:pt x="206" y="28"/>
                    <a:pt x="179" y="81"/>
                  </a:cubicBezTo>
                  <a:lnTo>
                    <a:pt x="40" y="279"/>
                  </a:lnTo>
                  <a:cubicBezTo>
                    <a:pt x="0" y="339"/>
                    <a:pt x="20" y="439"/>
                    <a:pt x="100" y="478"/>
                  </a:cubicBezTo>
                  <a:cubicBezTo>
                    <a:pt x="126" y="492"/>
                    <a:pt x="151" y="498"/>
                    <a:pt x="173" y="498"/>
                  </a:cubicBezTo>
                  <a:cubicBezTo>
                    <a:pt x="219" y="498"/>
                    <a:pt x="259" y="472"/>
                    <a:pt x="299" y="419"/>
                  </a:cubicBezTo>
                  <a:lnTo>
                    <a:pt x="418" y="220"/>
                  </a:lnTo>
                  <a:cubicBezTo>
                    <a:pt x="478" y="140"/>
                    <a:pt x="438" y="61"/>
                    <a:pt x="378" y="21"/>
                  </a:cubicBezTo>
                  <a:cubicBezTo>
                    <a:pt x="352" y="8"/>
                    <a:pt x="325" y="1"/>
                    <a:pt x="300"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814;p21">
              <a:extLst>
                <a:ext uri="{FF2B5EF4-FFF2-40B4-BE49-F238E27FC236}">
                  <a16:creationId xmlns:a16="http://schemas.microsoft.com/office/drawing/2014/main" id="{4235A71F-5C07-48E6-8E9D-657C6254D6EA}"/>
                </a:ext>
              </a:extLst>
            </p:cNvPr>
            <p:cNvSpPr/>
            <p:nvPr/>
          </p:nvSpPr>
          <p:spPr>
            <a:xfrm>
              <a:off x="7085054" y="2492436"/>
              <a:ext cx="170711" cy="234871"/>
            </a:xfrm>
            <a:custGeom>
              <a:avLst/>
              <a:gdLst/>
              <a:ahLst/>
              <a:cxnLst/>
              <a:rect l="l" t="t" r="r" b="b"/>
              <a:pathLst>
                <a:path w="5074" h="6981" extrusionOk="0">
                  <a:moveTo>
                    <a:pt x="766" y="0"/>
                  </a:moveTo>
                  <a:cubicBezTo>
                    <a:pt x="553" y="0"/>
                    <a:pt x="399" y="308"/>
                    <a:pt x="399" y="710"/>
                  </a:cubicBezTo>
                  <a:cubicBezTo>
                    <a:pt x="310" y="658"/>
                    <a:pt x="232" y="625"/>
                    <a:pt x="172" y="625"/>
                  </a:cubicBezTo>
                  <a:cubicBezTo>
                    <a:pt x="69" y="625"/>
                    <a:pt x="16" y="718"/>
                    <a:pt x="41" y="968"/>
                  </a:cubicBezTo>
                  <a:cubicBezTo>
                    <a:pt x="100" y="1386"/>
                    <a:pt x="319" y="1724"/>
                    <a:pt x="558" y="2003"/>
                  </a:cubicBezTo>
                  <a:cubicBezTo>
                    <a:pt x="475" y="1951"/>
                    <a:pt x="391" y="1920"/>
                    <a:pt x="320" y="1920"/>
                  </a:cubicBezTo>
                  <a:cubicBezTo>
                    <a:pt x="254" y="1920"/>
                    <a:pt x="198" y="1946"/>
                    <a:pt x="160" y="2003"/>
                  </a:cubicBezTo>
                  <a:cubicBezTo>
                    <a:pt x="1" y="2301"/>
                    <a:pt x="1712" y="3395"/>
                    <a:pt x="2507" y="3495"/>
                  </a:cubicBezTo>
                  <a:cubicBezTo>
                    <a:pt x="2865" y="3554"/>
                    <a:pt x="3084" y="3773"/>
                    <a:pt x="3084" y="4151"/>
                  </a:cubicBezTo>
                  <a:cubicBezTo>
                    <a:pt x="3064" y="4429"/>
                    <a:pt x="2905" y="4648"/>
                    <a:pt x="2766" y="4867"/>
                  </a:cubicBezTo>
                  <a:cubicBezTo>
                    <a:pt x="2607" y="5046"/>
                    <a:pt x="2388" y="5265"/>
                    <a:pt x="2368" y="5484"/>
                  </a:cubicBezTo>
                  <a:cubicBezTo>
                    <a:pt x="2344" y="5641"/>
                    <a:pt x="2445" y="5717"/>
                    <a:pt x="2563" y="5717"/>
                  </a:cubicBezTo>
                  <a:cubicBezTo>
                    <a:pt x="2639" y="5717"/>
                    <a:pt x="2723" y="5685"/>
                    <a:pt x="2786" y="5623"/>
                  </a:cubicBezTo>
                  <a:cubicBezTo>
                    <a:pt x="2895" y="5482"/>
                    <a:pt x="3213" y="5109"/>
                    <a:pt x="3450" y="5109"/>
                  </a:cubicBezTo>
                  <a:cubicBezTo>
                    <a:pt x="3515" y="5109"/>
                    <a:pt x="3574" y="5137"/>
                    <a:pt x="3621" y="5205"/>
                  </a:cubicBezTo>
                  <a:cubicBezTo>
                    <a:pt x="3701" y="5305"/>
                    <a:pt x="3661" y="5464"/>
                    <a:pt x="3621" y="5563"/>
                  </a:cubicBezTo>
                  <a:cubicBezTo>
                    <a:pt x="3581" y="5663"/>
                    <a:pt x="3502" y="5762"/>
                    <a:pt x="3402" y="5862"/>
                  </a:cubicBezTo>
                  <a:cubicBezTo>
                    <a:pt x="3287" y="5964"/>
                    <a:pt x="3147" y="6042"/>
                    <a:pt x="3009" y="6042"/>
                  </a:cubicBezTo>
                  <a:cubicBezTo>
                    <a:pt x="2933" y="6042"/>
                    <a:pt x="2857" y="6018"/>
                    <a:pt x="2786" y="5961"/>
                  </a:cubicBezTo>
                  <a:cubicBezTo>
                    <a:pt x="2686" y="6140"/>
                    <a:pt x="2567" y="6299"/>
                    <a:pt x="2487" y="6478"/>
                  </a:cubicBezTo>
                  <a:cubicBezTo>
                    <a:pt x="2428" y="6618"/>
                    <a:pt x="2368" y="6836"/>
                    <a:pt x="2487" y="6936"/>
                  </a:cubicBezTo>
                  <a:cubicBezTo>
                    <a:pt x="2534" y="6967"/>
                    <a:pt x="2587" y="6981"/>
                    <a:pt x="2642" y="6981"/>
                  </a:cubicBezTo>
                  <a:cubicBezTo>
                    <a:pt x="2941" y="6981"/>
                    <a:pt x="3334" y="6593"/>
                    <a:pt x="3502" y="6459"/>
                  </a:cubicBezTo>
                  <a:cubicBezTo>
                    <a:pt x="4079" y="5961"/>
                    <a:pt x="4516" y="5265"/>
                    <a:pt x="4815" y="4569"/>
                  </a:cubicBezTo>
                  <a:cubicBezTo>
                    <a:pt x="4994" y="4191"/>
                    <a:pt x="5073" y="3713"/>
                    <a:pt x="4874" y="3355"/>
                  </a:cubicBezTo>
                  <a:cubicBezTo>
                    <a:pt x="4815" y="3256"/>
                    <a:pt x="4735" y="3176"/>
                    <a:pt x="4676" y="3097"/>
                  </a:cubicBezTo>
                  <a:cubicBezTo>
                    <a:pt x="4536" y="2977"/>
                    <a:pt x="4496" y="2997"/>
                    <a:pt x="4496" y="2818"/>
                  </a:cubicBezTo>
                  <a:cubicBezTo>
                    <a:pt x="4437" y="2321"/>
                    <a:pt x="4119" y="2022"/>
                    <a:pt x="3681" y="1863"/>
                  </a:cubicBezTo>
                  <a:cubicBezTo>
                    <a:pt x="3303" y="1704"/>
                    <a:pt x="2925" y="1724"/>
                    <a:pt x="2547" y="1585"/>
                  </a:cubicBezTo>
                  <a:cubicBezTo>
                    <a:pt x="1910" y="1286"/>
                    <a:pt x="1513" y="650"/>
                    <a:pt x="1035" y="153"/>
                  </a:cubicBezTo>
                  <a:cubicBezTo>
                    <a:pt x="941" y="47"/>
                    <a:pt x="849" y="0"/>
                    <a:pt x="766"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815;p21">
              <a:extLst>
                <a:ext uri="{FF2B5EF4-FFF2-40B4-BE49-F238E27FC236}">
                  <a16:creationId xmlns:a16="http://schemas.microsoft.com/office/drawing/2014/main" id="{399D87F2-68A4-49CA-9D1A-2FAE9704ECFB}"/>
                </a:ext>
              </a:extLst>
            </p:cNvPr>
            <p:cNvSpPr/>
            <p:nvPr/>
          </p:nvSpPr>
          <p:spPr>
            <a:xfrm>
              <a:off x="6956566" y="2749816"/>
              <a:ext cx="332641" cy="483031"/>
            </a:xfrm>
            <a:custGeom>
              <a:avLst/>
              <a:gdLst/>
              <a:ahLst/>
              <a:cxnLst/>
              <a:rect l="l" t="t" r="r" b="b"/>
              <a:pathLst>
                <a:path w="9887" h="14357" extrusionOk="0">
                  <a:moveTo>
                    <a:pt x="4340" y="1"/>
                  </a:moveTo>
                  <a:cubicBezTo>
                    <a:pt x="4087" y="1"/>
                    <a:pt x="2595" y="134"/>
                    <a:pt x="2049" y="3225"/>
                  </a:cubicBezTo>
                  <a:cubicBezTo>
                    <a:pt x="1453" y="6606"/>
                    <a:pt x="0" y="10466"/>
                    <a:pt x="0" y="10466"/>
                  </a:cubicBezTo>
                  <a:cubicBezTo>
                    <a:pt x="1184" y="13473"/>
                    <a:pt x="3409" y="14356"/>
                    <a:pt x="5412" y="14356"/>
                  </a:cubicBezTo>
                  <a:cubicBezTo>
                    <a:pt x="7516" y="14356"/>
                    <a:pt x="9376" y="13382"/>
                    <a:pt x="9529" y="12873"/>
                  </a:cubicBezTo>
                  <a:cubicBezTo>
                    <a:pt x="9887" y="11878"/>
                    <a:pt x="9529" y="5015"/>
                    <a:pt x="9111" y="2588"/>
                  </a:cubicBezTo>
                  <a:cubicBezTo>
                    <a:pt x="8514" y="1514"/>
                    <a:pt x="6545" y="480"/>
                    <a:pt x="6545" y="480"/>
                  </a:cubicBezTo>
                  <a:cubicBezTo>
                    <a:pt x="6545" y="480"/>
                    <a:pt x="6169" y="723"/>
                    <a:pt x="5648" y="723"/>
                  </a:cubicBezTo>
                  <a:cubicBezTo>
                    <a:pt x="5470" y="723"/>
                    <a:pt x="5275" y="695"/>
                    <a:pt x="5073" y="619"/>
                  </a:cubicBezTo>
                  <a:cubicBezTo>
                    <a:pt x="4277" y="340"/>
                    <a:pt x="4377" y="2"/>
                    <a:pt x="4377" y="2"/>
                  </a:cubicBezTo>
                  <a:cubicBezTo>
                    <a:pt x="4377" y="2"/>
                    <a:pt x="4364" y="1"/>
                    <a:pt x="4340"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816;p21">
              <a:extLst>
                <a:ext uri="{FF2B5EF4-FFF2-40B4-BE49-F238E27FC236}">
                  <a16:creationId xmlns:a16="http://schemas.microsoft.com/office/drawing/2014/main" id="{9C272B0C-A87C-4974-BF32-0CE357E5C2D4}"/>
                </a:ext>
              </a:extLst>
            </p:cNvPr>
            <p:cNvSpPr/>
            <p:nvPr/>
          </p:nvSpPr>
          <p:spPr>
            <a:xfrm>
              <a:off x="7077047" y="2749211"/>
              <a:ext cx="110454" cy="127175"/>
            </a:xfrm>
            <a:custGeom>
              <a:avLst/>
              <a:gdLst/>
              <a:ahLst/>
              <a:cxnLst/>
              <a:rect l="l" t="t" r="r" b="b"/>
              <a:pathLst>
                <a:path w="3283" h="3780" extrusionOk="0">
                  <a:moveTo>
                    <a:pt x="438" y="0"/>
                  </a:moveTo>
                  <a:lnTo>
                    <a:pt x="0" y="3780"/>
                  </a:lnTo>
                  <a:cubicBezTo>
                    <a:pt x="0" y="3780"/>
                    <a:pt x="1333" y="1910"/>
                    <a:pt x="2049" y="1413"/>
                  </a:cubicBezTo>
                  <a:cubicBezTo>
                    <a:pt x="2765" y="915"/>
                    <a:pt x="3282" y="716"/>
                    <a:pt x="3282" y="716"/>
                  </a:cubicBezTo>
                  <a:lnTo>
                    <a:pt x="2944" y="517"/>
                  </a:lnTo>
                  <a:cubicBezTo>
                    <a:pt x="2945" y="517"/>
                    <a:pt x="2944" y="517"/>
                    <a:pt x="2943" y="517"/>
                  </a:cubicBezTo>
                  <a:cubicBezTo>
                    <a:pt x="2916" y="517"/>
                    <a:pt x="2437" y="634"/>
                    <a:pt x="1936" y="634"/>
                  </a:cubicBezTo>
                  <a:cubicBezTo>
                    <a:pt x="1426" y="634"/>
                    <a:pt x="894" y="512"/>
                    <a:pt x="796" y="20"/>
                  </a:cubicBezTo>
                  <a:lnTo>
                    <a:pt x="43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817;p21">
              <a:extLst>
                <a:ext uri="{FF2B5EF4-FFF2-40B4-BE49-F238E27FC236}">
                  <a16:creationId xmlns:a16="http://schemas.microsoft.com/office/drawing/2014/main" id="{0D99A6FA-1C97-4620-88A5-C046A5D0E4BA}"/>
                </a:ext>
              </a:extLst>
            </p:cNvPr>
            <p:cNvSpPr/>
            <p:nvPr/>
          </p:nvSpPr>
          <p:spPr>
            <a:xfrm>
              <a:off x="7076374" y="2749883"/>
              <a:ext cx="113785" cy="127848"/>
            </a:xfrm>
            <a:custGeom>
              <a:avLst/>
              <a:gdLst/>
              <a:ahLst/>
              <a:cxnLst/>
              <a:rect l="l" t="t" r="r" b="b"/>
              <a:pathLst>
                <a:path w="3382" h="3800" fill="none" extrusionOk="0">
                  <a:moveTo>
                    <a:pt x="478" y="0"/>
                  </a:moveTo>
                  <a:cubicBezTo>
                    <a:pt x="478" y="0"/>
                    <a:pt x="119" y="1910"/>
                    <a:pt x="0" y="3800"/>
                  </a:cubicBezTo>
                  <a:cubicBezTo>
                    <a:pt x="0" y="3800"/>
                    <a:pt x="1751" y="995"/>
                    <a:pt x="3382" y="637"/>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818;p21">
              <a:extLst>
                <a:ext uri="{FF2B5EF4-FFF2-40B4-BE49-F238E27FC236}">
                  <a16:creationId xmlns:a16="http://schemas.microsoft.com/office/drawing/2014/main" id="{3C0BF558-5E91-4DA1-A96F-C14328B7E775}"/>
                </a:ext>
              </a:extLst>
            </p:cNvPr>
            <p:cNvSpPr/>
            <p:nvPr/>
          </p:nvSpPr>
          <p:spPr>
            <a:xfrm>
              <a:off x="6956566" y="2812799"/>
              <a:ext cx="78324" cy="289139"/>
            </a:xfrm>
            <a:custGeom>
              <a:avLst/>
              <a:gdLst/>
              <a:ahLst/>
              <a:cxnLst/>
              <a:rect l="l" t="t" r="r" b="b"/>
              <a:pathLst>
                <a:path w="2328" h="8594" fill="none" extrusionOk="0">
                  <a:moveTo>
                    <a:pt x="0" y="8594"/>
                  </a:moveTo>
                  <a:cubicBezTo>
                    <a:pt x="0" y="8594"/>
                    <a:pt x="1453" y="4734"/>
                    <a:pt x="2049" y="1353"/>
                  </a:cubicBezTo>
                  <a:cubicBezTo>
                    <a:pt x="2149" y="816"/>
                    <a:pt x="2228" y="358"/>
                    <a:pt x="2328" y="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819;p21">
              <a:extLst>
                <a:ext uri="{FF2B5EF4-FFF2-40B4-BE49-F238E27FC236}">
                  <a16:creationId xmlns:a16="http://schemas.microsoft.com/office/drawing/2014/main" id="{245A731A-3649-49A0-9883-47DC413EC4E3}"/>
                </a:ext>
              </a:extLst>
            </p:cNvPr>
            <p:cNvSpPr/>
            <p:nvPr/>
          </p:nvSpPr>
          <p:spPr>
            <a:xfrm>
              <a:off x="7068333" y="2877699"/>
              <a:ext cx="20792" cy="97737"/>
            </a:xfrm>
            <a:custGeom>
              <a:avLst/>
              <a:gdLst/>
              <a:ahLst/>
              <a:cxnLst/>
              <a:rect l="l" t="t" r="r" b="b"/>
              <a:pathLst>
                <a:path w="618" h="2905" fill="none" extrusionOk="0">
                  <a:moveTo>
                    <a:pt x="239" y="1"/>
                  </a:moveTo>
                  <a:cubicBezTo>
                    <a:pt x="239" y="1"/>
                    <a:pt x="617" y="1751"/>
                    <a:pt x="0" y="2905"/>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820;p21">
              <a:extLst>
                <a:ext uri="{FF2B5EF4-FFF2-40B4-BE49-F238E27FC236}">
                  <a16:creationId xmlns:a16="http://schemas.microsoft.com/office/drawing/2014/main" id="{1688F68F-6B69-4164-BF30-5B89A081CBA5}"/>
                </a:ext>
              </a:extLst>
            </p:cNvPr>
            <p:cNvSpPr/>
            <p:nvPr/>
          </p:nvSpPr>
          <p:spPr>
            <a:xfrm>
              <a:off x="7035530" y="2947309"/>
              <a:ext cx="17293" cy="14131"/>
            </a:xfrm>
            <a:custGeom>
              <a:avLst/>
              <a:gdLst/>
              <a:ahLst/>
              <a:cxnLst/>
              <a:rect l="l" t="t" r="r" b="b"/>
              <a:pathLst>
                <a:path w="514" h="420" extrusionOk="0">
                  <a:moveTo>
                    <a:pt x="239" y="0"/>
                  </a:moveTo>
                  <a:cubicBezTo>
                    <a:pt x="40" y="20"/>
                    <a:pt x="1" y="299"/>
                    <a:pt x="180" y="398"/>
                  </a:cubicBezTo>
                  <a:cubicBezTo>
                    <a:pt x="200" y="398"/>
                    <a:pt x="200" y="418"/>
                    <a:pt x="220" y="418"/>
                  </a:cubicBezTo>
                  <a:lnTo>
                    <a:pt x="279" y="418"/>
                  </a:lnTo>
                  <a:cubicBezTo>
                    <a:pt x="285" y="419"/>
                    <a:pt x="290" y="420"/>
                    <a:pt x="296" y="420"/>
                  </a:cubicBezTo>
                  <a:cubicBezTo>
                    <a:pt x="409" y="420"/>
                    <a:pt x="513" y="234"/>
                    <a:pt x="418" y="120"/>
                  </a:cubicBezTo>
                  <a:cubicBezTo>
                    <a:pt x="399" y="40"/>
                    <a:pt x="339" y="0"/>
                    <a:pt x="239"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821;p21">
              <a:extLst>
                <a:ext uri="{FF2B5EF4-FFF2-40B4-BE49-F238E27FC236}">
                  <a16:creationId xmlns:a16="http://schemas.microsoft.com/office/drawing/2014/main" id="{0CCC46DA-F017-4071-8867-3CD11E1C41F5}"/>
                </a:ext>
              </a:extLst>
            </p:cNvPr>
            <p:cNvSpPr/>
            <p:nvPr/>
          </p:nvSpPr>
          <p:spPr>
            <a:xfrm>
              <a:off x="7059619" y="2972307"/>
              <a:ext cx="17461" cy="15846"/>
            </a:xfrm>
            <a:custGeom>
              <a:avLst/>
              <a:gdLst/>
              <a:ahLst/>
              <a:cxnLst/>
              <a:rect l="l" t="t" r="r" b="b"/>
              <a:pathLst>
                <a:path w="519" h="471" extrusionOk="0">
                  <a:moveTo>
                    <a:pt x="192" y="1"/>
                  </a:moveTo>
                  <a:cubicBezTo>
                    <a:pt x="134" y="1"/>
                    <a:pt x="84" y="40"/>
                    <a:pt x="60" y="133"/>
                  </a:cubicBezTo>
                  <a:cubicBezTo>
                    <a:pt x="1" y="272"/>
                    <a:pt x="80" y="471"/>
                    <a:pt x="279" y="471"/>
                  </a:cubicBezTo>
                  <a:cubicBezTo>
                    <a:pt x="399" y="471"/>
                    <a:pt x="518" y="292"/>
                    <a:pt x="458" y="153"/>
                  </a:cubicBezTo>
                  <a:lnTo>
                    <a:pt x="379" y="73"/>
                  </a:lnTo>
                  <a:cubicBezTo>
                    <a:pt x="359" y="53"/>
                    <a:pt x="359" y="53"/>
                    <a:pt x="319" y="53"/>
                  </a:cubicBezTo>
                  <a:cubicBezTo>
                    <a:pt x="278" y="20"/>
                    <a:pt x="233" y="1"/>
                    <a:pt x="192"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822;p21">
              <a:extLst>
                <a:ext uri="{FF2B5EF4-FFF2-40B4-BE49-F238E27FC236}">
                  <a16:creationId xmlns:a16="http://schemas.microsoft.com/office/drawing/2014/main" id="{1C609AC6-4A3E-49A3-B3E7-18FA467B55FF}"/>
                </a:ext>
              </a:extLst>
            </p:cNvPr>
            <p:cNvSpPr/>
            <p:nvPr/>
          </p:nvSpPr>
          <p:spPr>
            <a:xfrm>
              <a:off x="7000068" y="2348303"/>
              <a:ext cx="132559" cy="156648"/>
            </a:xfrm>
            <a:custGeom>
              <a:avLst/>
              <a:gdLst/>
              <a:ahLst/>
              <a:cxnLst/>
              <a:rect l="l" t="t" r="r" b="b"/>
              <a:pathLst>
                <a:path w="3940" h="4656" extrusionOk="0">
                  <a:moveTo>
                    <a:pt x="3939" y="0"/>
                  </a:moveTo>
                  <a:lnTo>
                    <a:pt x="1254" y="1572"/>
                  </a:lnTo>
                  <a:lnTo>
                    <a:pt x="0" y="4655"/>
                  </a:lnTo>
                  <a:lnTo>
                    <a:pt x="2726" y="3084"/>
                  </a:lnTo>
                  <a:lnTo>
                    <a:pt x="3939"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823;p21">
              <a:extLst>
                <a:ext uri="{FF2B5EF4-FFF2-40B4-BE49-F238E27FC236}">
                  <a16:creationId xmlns:a16="http://schemas.microsoft.com/office/drawing/2014/main" id="{622170DA-5CE9-40A6-A62D-B5EDE10EF868}"/>
                </a:ext>
              </a:extLst>
            </p:cNvPr>
            <p:cNvSpPr/>
            <p:nvPr/>
          </p:nvSpPr>
          <p:spPr>
            <a:xfrm>
              <a:off x="7085054" y="2246563"/>
              <a:ext cx="214886" cy="124518"/>
            </a:xfrm>
            <a:custGeom>
              <a:avLst/>
              <a:gdLst/>
              <a:ahLst/>
              <a:cxnLst/>
              <a:rect l="l" t="t" r="r" b="b"/>
              <a:pathLst>
                <a:path w="6387" h="3701" extrusionOk="0">
                  <a:moveTo>
                    <a:pt x="2706" y="1"/>
                  </a:moveTo>
                  <a:lnTo>
                    <a:pt x="1" y="1552"/>
                  </a:lnTo>
                  <a:lnTo>
                    <a:pt x="3701" y="3701"/>
                  </a:lnTo>
                  <a:lnTo>
                    <a:pt x="6386" y="2129"/>
                  </a:lnTo>
                  <a:lnTo>
                    <a:pt x="270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824;p21">
              <a:extLst>
                <a:ext uri="{FF2B5EF4-FFF2-40B4-BE49-F238E27FC236}">
                  <a16:creationId xmlns:a16="http://schemas.microsoft.com/office/drawing/2014/main" id="{E1F83C0A-DF80-46B9-BEFD-FA890A8D6900}"/>
                </a:ext>
              </a:extLst>
            </p:cNvPr>
            <p:cNvSpPr/>
            <p:nvPr/>
          </p:nvSpPr>
          <p:spPr>
            <a:xfrm>
              <a:off x="7085054" y="2097316"/>
              <a:ext cx="152644" cy="201496"/>
            </a:xfrm>
            <a:custGeom>
              <a:avLst/>
              <a:gdLst/>
              <a:ahLst/>
              <a:cxnLst/>
              <a:rect l="l" t="t" r="r" b="b"/>
              <a:pathLst>
                <a:path w="4537" h="5989" extrusionOk="0">
                  <a:moveTo>
                    <a:pt x="4536" y="1"/>
                  </a:moveTo>
                  <a:lnTo>
                    <a:pt x="1831" y="1572"/>
                  </a:lnTo>
                  <a:lnTo>
                    <a:pt x="1" y="5988"/>
                  </a:lnTo>
                  <a:lnTo>
                    <a:pt x="2706" y="4437"/>
                  </a:lnTo>
                  <a:lnTo>
                    <a:pt x="453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825;p21">
              <a:extLst>
                <a:ext uri="{FF2B5EF4-FFF2-40B4-BE49-F238E27FC236}">
                  <a16:creationId xmlns:a16="http://schemas.microsoft.com/office/drawing/2014/main" id="{C0ED72B2-041B-4A0D-BCB5-D3EF7A265A8A}"/>
                </a:ext>
              </a:extLst>
            </p:cNvPr>
            <p:cNvSpPr/>
            <p:nvPr/>
          </p:nvSpPr>
          <p:spPr>
            <a:xfrm>
              <a:off x="7089731" y="1869106"/>
              <a:ext cx="207518" cy="119168"/>
            </a:xfrm>
            <a:custGeom>
              <a:avLst/>
              <a:gdLst/>
              <a:ahLst/>
              <a:cxnLst/>
              <a:rect l="l" t="t" r="r" b="b"/>
              <a:pathLst>
                <a:path w="6168" h="3542" extrusionOk="0">
                  <a:moveTo>
                    <a:pt x="2706" y="0"/>
                  </a:moveTo>
                  <a:lnTo>
                    <a:pt x="1" y="1552"/>
                  </a:lnTo>
                  <a:lnTo>
                    <a:pt x="3462" y="3541"/>
                  </a:lnTo>
                  <a:lnTo>
                    <a:pt x="6168" y="1990"/>
                  </a:lnTo>
                  <a:lnTo>
                    <a:pt x="270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826;p21">
              <a:extLst>
                <a:ext uri="{FF2B5EF4-FFF2-40B4-BE49-F238E27FC236}">
                  <a16:creationId xmlns:a16="http://schemas.microsoft.com/office/drawing/2014/main" id="{5943F2B5-865E-4F8C-A79F-4B6FE41B9D10}"/>
                </a:ext>
              </a:extLst>
            </p:cNvPr>
            <p:cNvSpPr/>
            <p:nvPr/>
          </p:nvSpPr>
          <p:spPr>
            <a:xfrm>
              <a:off x="7206208" y="1936025"/>
              <a:ext cx="305221" cy="791112"/>
            </a:xfrm>
            <a:custGeom>
              <a:avLst/>
              <a:gdLst/>
              <a:ahLst/>
              <a:cxnLst/>
              <a:rect l="l" t="t" r="r" b="b"/>
              <a:pathLst>
                <a:path w="9072" h="23514" extrusionOk="0">
                  <a:moveTo>
                    <a:pt x="2706" y="1"/>
                  </a:moveTo>
                  <a:lnTo>
                    <a:pt x="0" y="1552"/>
                  </a:lnTo>
                  <a:lnTo>
                    <a:pt x="6366" y="23514"/>
                  </a:lnTo>
                  <a:lnTo>
                    <a:pt x="9071" y="21942"/>
                  </a:lnTo>
                  <a:lnTo>
                    <a:pt x="270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827;p21">
              <a:extLst>
                <a:ext uri="{FF2B5EF4-FFF2-40B4-BE49-F238E27FC236}">
                  <a16:creationId xmlns:a16="http://schemas.microsoft.com/office/drawing/2014/main" id="{DF2FD503-3396-419F-8EE9-38865EE3CABC}"/>
                </a:ext>
              </a:extLst>
            </p:cNvPr>
            <p:cNvSpPr/>
            <p:nvPr/>
          </p:nvSpPr>
          <p:spPr>
            <a:xfrm>
              <a:off x="6865524" y="1920649"/>
              <a:ext cx="554862" cy="825900"/>
            </a:xfrm>
            <a:custGeom>
              <a:avLst/>
              <a:gdLst/>
              <a:ahLst/>
              <a:cxnLst/>
              <a:rect l="l" t="t" r="r" b="b"/>
              <a:pathLst>
                <a:path w="16492" h="24548" extrusionOk="0">
                  <a:moveTo>
                    <a:pt x="8356" y="6823"/>
                  </a:moveTo>
                  <a:lnTo>
                    <a:pt x="8416" y="6843"/>
                  </a:lnTo>
                  <a:lnTo>
                    <a:pt x="10226" y="13388"/>
                  </a:lnTo>
                  <a:lnTo>
                    <a:pt x="6526" y="11239"/>
                  </a:lnTo>
                  <a:lnTo>
                    <a:pt x="8356" y="6823"/>
                  </a:lnTo>
                  <a:close/>
                  <a:moveTo>
                    <a:pt x="6665" y="0"/>
                  </a:moveTo>
                  <a:lnTo>
                    <a:pt x="1" y="15019"/>
                  </a:lnTo>
                  <a:lnTo>
                    <a:pt x="3999" y="17327"/>
                  </a:lnTo>
                  <a:lnTo>
                    <a:pt x="5233" y="14283"/>
                  </a:lnTo>
                  <a:lnTo>
                    <a:pt x="11459" y="17884"/>
                  </a:lnTo>
                  <a:lnTo>
                    <a:pt x="12653" y="22359"/>
                  </a:lnTo>
                  <a:lnTo>
                    <a:pt x="16432" y="24548"/>
                  </a:lnTo>
                  <a:lnTo>
                    <a:pt x="16492" y="23991"/>
                  </a:lnTo>
                  <a:lnTo>
                    <a:pt x="10126" y="2009"/>
                  </a:lnTo>
                  <a:lnTo>
                    <a:pt x="666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4"/>
                </a:solidFill>
              </a:endParaRPr>
            </a:p>
          </p:txBody>
        </p:sp>
        <p:sp>
          <p:nvSpPr>
            <p:cNvPr id="124" name="Google Shape;828;p21">
              <a:extLst>
                <a:ext uri="{FF2B5EF4-FFF2-40B4-BE49-F238E27FC236}">
                  <a16:creationId xmlns:a16="http://schemas.microsoft.com/office/drawing/2014/main" id="{976F9D12-4AA4-4552-A6C9-F18C0CE9989F}"/>
                </a:ext>
              </a:extLst>
            </p:cNvPr>
            <p:cNvSpPr/>
            <p:nvPr/>
          </p:nvSpPr>
          <p:spPr>
            <a:xfrm>
              <a:off x="7206208" y="1936025"/>
              <a:ext cx="91041" cy="52922"/>
            </a:xfrm>
            <a:custGeom>
              <a:avLst/>
              <a:gdLst/>
              <a:ahLst/>
              <a:cxnLst/>
              <a:rect l="l" t="t" r="r" b="b"/>
              <a:pathLst>
                <a:path w="2706" h="1573" fill="none" extrusionOk="0">
                  <a:moveTo>
                    <a:pt x="2706"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829;p21">
              <a:extLst>
                <a:ext uri="{FF2B5EF4-FFF2-40B4-BE49-F238E27FC236}">
                  <a16:creationId xmlns:a16="http://schemas.microsoft.com/office/drawing/2014/main" id="{F7338DC4-37C4-487A-A573-707CA243B801}"/>
                </a:ext>
              </a:extLst>
            </p:cNvPr>
            <p:cNvSpPr/>
            <p:nvPr/>
          </p:nvSpPr>
          <p:spPr>
            <a:xfrm>
              <a:off x="7085054" y="2246563"/>
              <a:ext cx="91075" cy="52250"/>
            </a:xfrm>
            <a:custGeom>
              <a:avLst/>
              <a:gdLst/>
              <a:ahLst/>
              <a:cxnLst/>
              <a:rect l="l" t="t" r="r" b="b"/>
              <a:pathLst>
                <a:path w="2707" h="1553" fill="none" extrusionOk="0">
                  <a:moveTo>
                    <a:pt x="1" y="1552"/>
                  </a:moveTo>
                  <a:lnTo>
                    <a:pt x="270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830;p21">
              <a:extLst>
                <a:ext uri="{FF2B5EF4-FFF2-40B4-BE49-F238E27FC236}">
                  <a16:creationId xmlns:a16="http://schemas.microsoft.com/office/drawing/2014/main" id="{5971ADDE-9F85-45BC-A549-2DE679899C0A}"/>
                </a:ext>
              </a:extLst>
            </p:cNvPr>
            <p:cNvSpPr/>
            <p:nvPr/>
          </p:nvSpPr>
          <p:spPr>
            <a:xfrm>
              <a:off x="7379544" y="2654199"/>
              <a:ext cx="130203" cy="104398"/>
            </a:xfrm>
            <a:custGeom>
              <a:avLst/>
              <a:gdLst/>
              <a:ahLst/>
              <a:cxnLst/>
              <a:rect l="l" t="t" r="r" b="b"/>
              <a:pathLst>
                <a:path w="3870" h="3103" extrusionOk="0">
                  <a:moveTo>
                    <a:pt x="3006" y="0"/>
                  </a:moveTo>
                  <a:cubicBezTo>
                    <a:pt x="2976" y="0"/>
                    <a:pt x="2942" y="41"/>
                    <a:pt x="2905" y="139"/>
                  </a:cubicBezTo>
                  <a:cubicBezTo>
                    <a:pt x="2751" y="482"/>
                    <a:pt x="2710" y="705"/>
                    <a:pt x="2702" y="830"/>
                  </a:cubicBezTo>
                  <a:lnTo>
                    <a:pt x="2702" y="830"/>
                  </a:lnTo>
                  <a:cubicBezTo>
                    <a:pt x="2691" y="605"/>
                    <a:pt x="2656" y="152"/>
                    <a:pt x="2542" y="152"/>
                  </a:cubicBezTo>
                  <a:cubicBezTo>
                    <a:pt x="2502" y="152"/>
                    <a:pt x="2451" y="210"/>
                    <a:pt x="2388" y="358"/>
                  </a:cubicBezTo>
                  <a:lnTo>
                    <a:pt x="2089" y="1074"/>
                  </a:lnTo>
                  <a:cubicBezTo>
                    <a:pt x="2089" y="1074"/>
                    <a:pt x="2089" y="490"/>
                    <a:pt x="2001" y="490"/>
                  </a:cubicBezTo>
                  <a:cubicBezTo>
                    <a:pt x="1978" y="490"/>
                    <a:pt x="1948" y="532"/>
                    <a:pt x="1910" y="636"/>
                  </a:cubicBezTo>
                  <a:lnTo>
                    <a:pt x="1731" y="1113"/>
                  </a:lnTo>
                  <a:cubicBezTo>
                    <a:pt x="1731" y="1113"/>
                    <a:pt x="1617" y="1103"/>
                    <a:pt x="1462" y="1103"/>
                  </a:cubicBezTo>
                  <a:cubicBezTo>
                    <a:pt x="1137" y="1103"/>
                    <a:pt x="631" y="1149"/>
                    <a:pt x="617" y="1432"/>
                  </a:cubicBezTo>
                  <a:cubicBezTo>
                    <a:pt x="597" y="1869"/>
                    <a:pt x="1" y="2705"/>
                    <a:pt x="259" y="2824"/>
                  </a:cubicBezTo>
                  <a:cubicBezTo>
                    <a:pt x="415" y="2891"/>
                    <a:pt x="672" y="3102"/>
                    <a:pt x="923" y="3102"/>
                  </a:cubicBezTo>
                  <a:cubicBezTo>
                    <a:pt x="1120" y="3102"/>
                    <a:pt x="1313" y="2973"/>
                    <a:pt x="1453" y="2546"/>
                  </a:cubicBezTo>
                  <a:cubicBezTo>
                    <a:pt x="1453" y="2546"/>
                    <a:pt x="1593" y="1936"/>
                    <a:pt x="2429" y="1936"/>
                  </a:cubicBezTo>
                  <a:cubicBezTo>
                    <a:pt x="2536" y="1936"/>
                    <a:pt x="2654" y="1946"/>
                    <a:pt x="2785" y="1969"/>
                  </a:cubicBezTo>
                  <a:cubicBezTo>
                    <a:pt x="2834" y="1977"/>
                    <a:pt x="2880" y="1982"/>
                    <a:pt x="2924" y="1982"/>
                  </a:cubicBezTo>
                  <a:cubicBezTo>
                    <a:pt x="3870" y="1982"/>
                    <a:pt x="3810" y="76"/>
                    <a:pt x="3541" y="76"/>
                  </a:cubicBezTo>
                  <a:cubicBezTo>
                    <a:pt x="3535" y="76"/>
                    <a:pt x="3528" y="77"/>
                    <a:pt x="3522" y="79"/>
                  </a:cubicBezTo>
                  <a:cubicBezTo>
                    <a:pt x="3223" y="159"/>
                    <a:pt x="3223" y="974"/>
                    <a:pt x="3223" y="974"/>
                  </a:cubicBezTo>
                  <a:cubicBezTo>
                    <a:pt x="3223" y="974"/>
                    <a:pt x="3155" y="0"/>
                    <a:pt x="3006"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831;p21">
              <a:extLst>
                <a:ext uri="{FF2B5EF4-FFF2-40B4-BE49-F238E27FC236}">
                  <a16:creationId xmlns:a16="http://schemas.microsoft.com/office/drawing/2014/main" id="{B967929B-741C-48EA-A5DE-F28B656F4EA6}"/>
                </a:ext>
              </a:extLst>
            </p:cNvPr>
            <p:cNvSpPr/>
            <p:nvPr/>
          </p:nvSpPr>
          <p:spPr>
            <a:xfrm>
              <a:off x="7167382" y="2724280"/>
              <a:ext cx="312589" cy="249170"/>
            </a:xfrm>
            <a:custGeom>
              <a:avLst/>
              <a:gdLst/>
              <a:ahLst/>
              <a:cxnLst/>
              <a:rect l="l" t="t" r="r" b="b"/>
              <a:pathLst>
                <a:path w="9291" h="7406" extrusionOk="0">
                  <a:moveTo>
                    <a:pt x="7460" y="1"/>
                  </a:moveTo>
                  <a:cubicBezTo>
                    <a:pt x="6948" y="1"/>
                    <a:pt x="6446" y="144"/>
                    <a:pt x="6446" y="144"/>
                  </a:cubicBezTo>
                  <a:cubicBezTo>
                    <a:pt x="6446" y="144"/>
                    <a:pt x="6167" y="1656"/>
                    <a:pt x="5710" y="2452"/>
                  </a:cubicBezTo>
                  <a:cubicBezTo>
                    <a:pt x="5471" y="2850"/>
                    <a:pt x="5013" y="3725"/>
                    <a:pt x="4576" y="3725"/>
                  </a:cubicBezTo>
                  <a:cubicBezTo>
                    <a:pt x="4158" y="3725"/>
                    <a:pt x="2547" y="2213"/>
                    <a:pt x="1333" y="2173"/>
                  </a:cubicBezTo>
                  <a:cubicBezTo>
                    <a:pt x="1309" y="2173"/>
                    <a:pt x="1285" y="2173"/>
                    <a:pt x="1262" y="2173"/>
                  </a:cubicBezTo>
                  <a:cubicBezTo>
                    <a:pt x="121" y="2173"/>
                    <a:pt x="1134" y="2651"/>
                    <a:pt x="1134" y="2651"/>
                  </a:cubicBezTo>
                  <a:cubicBezTo>
                    <a:pt x="1134" y="2651"/>
                    <a:pt x="1851" y="4083"/>
                    <a:pt x="2129" y="4680"/>
                  </a:cubicBezTo>
                  <a:cubicBezTo>
                    <a:pt x="2089" y="4680"/>
                    <a:pt x="2089" y="4720"/>
                    <a:pt x="2069" y="4720"/>
                  </a:cubicBezTo>
                  <a:cubicBezTo>
                    <a:pt x="1433" y="5018"/>
                    <a:pt x="1" y="5317"/>
                    <a:pt x="100" y="6311"/>
                  </a:cubicBezTo>
                  <a:cubicBezTo>
                    <a:pt x="180" y="6948"/>
                    <a:pt x="796" y="7405"/>
                    <a:pt x="1532" y="7405"/>
                  </a:cubicBezTo>
                  <a:cubicBezTo>
                    <a:pt x="2865" y="7405"/>
                    <a:pt x="4238" y="7007"/>
                    <a:pt x="5511" y="6709"/>
                  </a:cubicBezTo>
                  <a:cubicBezTo>
                    <a:pt x="6764" y="6411"/>
                    <a:pt x="7838" y="5635"/>
                    <a:pt x="8196" y="4342"/>
                  </a:cubicBezTo>
                  <a:cubicBezTo>
                    <a:pt x="8236" y="3984"/>
                    <a:pt x="9290" y="1497"/>
                    <a:pt x="9091" y="1298"/>
                  </a:cubicBezTo>
                  <a:cubicBezTo>
                    <a:pt x="9091" y="502"/>
                    <a:pt x="8654" y="304"/>
                    <a:pt x="8037" y="85"/>
                  </a:cubicBezTo>
                  <a:cubicBezTo>
                    <a:pt x="7863" y="23"/>
                    <a:pt x="7661" y="1"/>
                    <a:pt x="7460"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832;p21">
              <a:extLst>
                <a:ext uri="{FF2B5EF4-FFF2-40B4-BE49-F238E27FC236}">
                  <a16:creationId xmlns:a16="http://schemas.microsoft.com/office/drawing/2014/main" id="{8BB4D0FB-7D5A-430B-9178-CC40C303D43C}"/>
                </a:ext>
              </a:extLst>
            </p:cNvPr>
            <p:cNvSpPr/>
            <p:nvPr/>
          </p:nvSpPr>
          <p:spPr>
            <a:xfrm>
              <a:off x="7705491" y="2802133"/>
              <a:ext cx="104432" cy="145209"/>
            </a:xfrm>
            <a:custGeom>
              <a:avLst/>
              <a:gdLst/>
              <a:ahLst/>
              <a:cxnLst/>
              <a:rect l="l" t="t" r="r" b="b"/>
              <a:pathLst>
                <a:path w="3104" h="4316" extrusionOk="0">
                  <a:moveTo>
                    <a:pt x="1213" y="1"/>
                  </a:moveTo>
                  <a:cubicBezTo>
                    <a:pt x="1110" y="1"/>
                    <a:pt x="1055" y="109"/>
                    <a:pt x="1055" y="317"/>
                  </a:cubicBezTo>
                  <a:lnTo>
                    <a:pt x="1055" y="1511"/>
                  </a:lnTo>
                  <a:cubicBezTo>
                    <a:pt x="1055" y="1511"/>
                    <a:pt x="935" y="257"/>
                    <a:pt x="736" y="257"/>
                  </a:cubicBezTo>
                  <a:cubicBezTo>
                    <a:pt x="537" y="257"/>
                    <a:pt x="537" y="297"/>
                    <a:pt x="537" y="556"/>
                  </a:cubicBezTo>
                  <a:cubicBezTo>
                    <a:pt x="537" y="834"/>
                    <a:pt x="597" y="1789"/>
                    <a:pt x="597" y="1789"/>
                  </a:cubicBezTo>
                  <a:cubicBezTo>
                    <a:pt x="597" y="1789"/>
                    <a:pt x="358" y="854"/>
                    <a:pt x="199" y="854"/>
                  </a:cubicBezTo>
                  <a:cubicBezTo>
                    <a:pt x="60" y="854"/>
                    <a:pt x="0" y="914"/>
                    <a:pt x="100" y="1391"/>
                  </a:cubicBezTo>
                  <a:cubicBezTo>
                    <a:pt x="199" y="1849"/>
                    <a:pt x="458" y="2505"/>
                    <a:pt x="438" y="2823"/>
                  </a:cubicBezTo>
                  <a:cubicBezTo>
                    <a:pt x="378" y="3142"/>
                    <a:pt x="657" y="3540"/>
                    <a:pt x="677" y="3599"/>
                  </a:cubicBezTo>
                  <a:cubicBezTo>
                    <a:pt x="697" y="3639"/>
                    <a:pt x="677" y="4216"/>
                    <a:pt x="677" y="4216"/>
                  </a:cubicBezTo>
                  <a:lnTo>
                    <a:pt x="1751" y="4315"/>
                  </a:lnTo>
                  <a:lnTo>
                    <a:pt x="1751" y="4057"/>
                  </a:lnTo>
                  <a:cubicBezTo>
                    <a:pt x="1751" y="4057"/>
                    <a:pt x="1691" y="3719"/>
                    <a:pt x="1950" y="3500"/>
                  </a:cubicBezTo>
                  <a:cubicBezTo>
                    <a:pt x="2188" y="3261"/>
                    <a:pt x="2348" y="3142"/>
                    <a:pt x="2547" y="2565"/>
                  </a:cubicBezTo>
                  <a:cubicBezTo>
                    <a:pt x="2745" y="2008"/>
                    <a:pt x="3104" y="1749"/>
                    <a:pt x="2984" y="1630"/>
                  </a:cubicBezTo>
                  <a:cubicBezTo>
                    <a:pt x="2943" y="1588"/>
                    <a:pt x="2877" y="1561"/>
                    <a:pt x="2800" y="1561"/>
                  </a:cubicBezTo>
                  <a:cubicBezTo>
                    <a:pt x="2658" y="1561"/>
                    <a:pt x="2477" y="1656"/>
                    <a:pt x="2348" y="1928"/>
                  </a:cubicBezTo>
                  <a:cubicBezTo>
                    <a:pt x="2149" y="2346"/>
                    <a:pt x="2009" y="2406"/>
                    <a:pt x="2009" y="2406"/>
                  </a:cubicBezTo>
                  <a:cubicBezTo>
                    <a:pt x="2009" y="2406"/>
                    <a:pt x="2049" y="576"/>
                    <a:pt x="1990" y="436"/>
                  </a:cubicBezTo>
                  <a:cubicBezTo>
                    <a:pt x="1962" y="311"/>
                    <a:pt x="1894" y="234"/>
                    <a:pt x="1809" y="234"/>
                  </a:cubicBezTo>
                  <a:cubicBezTo>
                    <a:pt x="1772" y="234"/>
                    <a:pt x="1733" y="248"/>
                    <a:pt x="1691" y="277"/>
                  </a:cubicBezTo>
                  <a:cubicBezTo>
                    <a:pt x="1592" y="377"/>
                    <a:pt x="1492" y="1511"/>
                    <a:pt x="1452" y="1511"/>
                  </a:cubicBezTo>
                  <a:cubicBezTo>
                    <a:pt x="1452" y="1511"/>
                    <a:pt x="1452" y="1511"/>
                    <a:pt x="1451" y="1511"/>
                  </a:cubicBezTo>
                  <a:cubicBezTo>
                    <a:pt x="1394" y="1511"/>
                    <a:pt x="1491" y="137"/>
                    <a:pt x="1333" y="39"/>
                  </a:cubicBezTo>
                  <a:cubicBezTo>
                    <a:pt x="1288" y="13"/>
                    <a:pt x="1248" y="1"/>
                    <a:pt x="1213"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833;p21">
              <a:extLst>
                <a:ext uri="{FF2B5EF4-FFF2-40B4-BE49-F238E27FC236}">
                  <a16:creationId xmlns:a16="http://schemas.microsoft.com/office/drawing/2014/main" id="{B20671E1-0C13-4F4A-996B-858B5D3F124E}"/>
                </a:ext>
              </a:extLst>
            </p:cNvPr>
            <p:cNvSpPr/>
            <p:nvPr/>
          </p:nvSpPr>
          <p:spPr>
            <a:xfrm>
              <a:off x="7688097" y="2914842"/>
              <a:ext cx="203481" cy="360532"/>
            </a:xfrm>
            <a:custGeom>
              <a:avLst/>
              <a:gdLst/>
              <a:ahLst/>
              <a:cxnLst/>
              <a:rect l="l" t="t" r="r" b="b"/>
              <a:pathLst>
                <a:path w="6048" h="10716" extrusionOk="0">
                  <a:moveTo>
                    <a:pt x="1978" y="0"/>
                  </a:moveTo>
                  <a:cubicBezTo>
                    <a:pt x="1891" y="0"/>
                    <a:pt x="1802" y="3"/>
                    <a:pt x="1711" y="11"/>
                  </a:cubicBezTo>
                  <a:cubicBezTo>
                    <a:pt x="935" y="90"/>
                    <a:pt x="100" y="488"/>
                    <a:pt x="100" y="488"/>
                  </a:cubicBezTo>
                  <a:cubicBezTo>
                    <a:pt x="0" y="488"/>
                    <a:pt x="239" y="3054"/>
                    <a:pt x="279" y="3293"/>
                  </a:cubicBezTo>
                  <a:cubicBezTo>
                    <a:pt x="497" y="5043"/>
                    <a:pt x="995" y="6913"/>
                    <a:pt x="1870" y="8465"/>
                  </a:cubicBezTo>
                  <a:cubicBezTo>
                    <a:pt x="2268" y="9201"/>
                    <a:pt x="2805" y="9957"/>
                    <a:pt x="3521" y="10414"/>
                  </a:cubicBezTo>
                  <a:cubicBezTo>
                    <a:pt x="3795" y="10615"/>
                    <a:pt x="4118" y="10715"/>
                    <a:pt x="4429" y="10715"/>
                  </a:cubicBezTo>
                  <a:cubicBezTo>
                    <a:pt x="4796" y="10715"/>
                    <a:pt x="5145" y="10575"/>
                    <a:pt x="5371" y="10295"/>
                  </a:cubicBezTo>
                  <a:cubicBezTo>
                    <a:pt x="6047" y="9440"/>
                    <a:pt x="5391" y="8346"/>
                    <a:pt x="4953" y="7530"/>
                  </a:cubicBezTo>
                  <a:cubicBezTo>
                    <a:pt x="4277" y="6317"/>
                    <a:pt x="3680" y="4984"/>
                    <a:pt x="3461" y="3571"/>
                  </a:cubicBezTo>
                  <a:cubicBezTo>
                    <a:pt x="3282" y="2457"/>
                    <a:pt x="3123" y="170"/>
                    <a:pt x="3123" y="170"/>
                  </a:cubicBezTo>
                  <a:cubicBezTo>
                    <a:pt x="3123" y="170"/>
                    <a:pt x="2615" y="0"/>
                    <a:pt x="1978"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834;p21">
              <a:extLst>
                <a:ext uri="{FF2B5EF4-FFF2-40B4-BE49-F238E27FC236}">
                  <a16:creationId xmlns:a16="http://schemas.microsoft.com/office/drawing/2014/main" id="{F29344CC-F4A8-4777-8B63-A26893CA2A10}"/>
                </a:ext>
              </a:extLst>
            </p:cNvPr>
            <p:cNvSpPr/>
            <p:nvPr/>
          </p:nvSpPr>
          <p:spPr>
            <a:xfrm>
              <a:off x="7710841" y="4018884"/>
              <a:ext cx="197458" cy="143594"/>
            </a:xfrm>
            <a:custGeom>
              <a:avLst/>
              <a:gdLst/>
              <a:ahLst/>
              <a:cxnLst/>
              <a:rect l="l" t="t" r="r" b="b"/>
              <a:pathLst>
                <a:path w="5869" h="4268" extrusionOk="0">
                  <a:moveTo>
                    <a:pt x="3958" y="0"/>
                  </a:moveTo>
                  <a:cubicBezTo>
                    <a:pt x="3425" y="0"/>
                    <a:pt x="2851" y="271"/>
                    <a:pt x="2388" y="755"/>
                  </a:cubicBezTo>
                  <a:cubicBezTo>
                    <a:pt x="2248" y="874"/>
                    <a:pt x="0" y="3142"/>
                    <a:pt x="299" y="3898"/>
                  </a:cubicBezTo>
                  <a:cubicBezTo>
                    <a:pt x="398" y="4161"/>
                    <a:pt x="684" y="4268"/>
                    <a:pt x="1064" y="4268"/>
                  </a:cubicBezTo>
                  <a:cubicBezTo>
                    <a:pt x="1832" y="4268"/>
                    <a:pt x="2982" y="3833"/>
                    <a:pt x="3740" y="3380"/>
                  </a:cubicBezTo>
                  <a:cubicBezTo>
                    <a:pt x="4914" y="2684"/>
                    <a:pt x="5869" y="1789"/>
                    <a:pt x="5212" y="755"/>
                  </a:cubicBezTo>
                  <a:cubicBezTo>
                    <a:pt x="4915" y="236"/>
                    <a:pt x="4455" y="0"/>
                    <a:pt x="3958"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835;p21">
              <a:extLst>
                <a:ext uri="{FF2B5EF4-FFF2-40B4-BE49-F238E27FC236}">
                  <a16:creationId xmlns:a16="http://schemas.microsoft.com/office/drawing/2014/main" id="{278D017B-1E04-416F-846E-DE00B363EE54}"/>
                </a:ext>
              </a:extLst>
            </p:cNvPr>
            <p:cNvSpPr/>
            <p:nvPr/>
          </p:nvSpPr>
          <p:spPr>
            <a:xfrm>
              <a:off x="7759020" y="3577940"/>
              <a:ext cx="166035" cy="513210"/>
            </a:xfrm>
            <a:custGeom>
              <a:avLst/>
              <a:gdLst/>
              <a:ahLst/>
              <a:cxnLst/>
              <a:rect l="l" t="t" r="r" b="b"/>
              <a:pathLst>
                <a:path w="4935" h="15254" extrusionOk="0">
                  <a:moveTo>
                    <a:pt x="3018" y="0"/>
                  </a:moveTo>
                  <a:cubicBezTo>
                    <a:pt x="2017" y="0"/>
                    <a:pt x="856" y="473"/>
                    <a:pt x="856" y="473"/>
                  </a:cubicBezTo>
                  <a:lnTo>
                    <a:pt x="359" y="4511"/>
                  </a:lnTo>
                  <a:cubicBezTo>
                    <a:pt x="359" y="4511"/>
                    <a:pt x="1" y="7634"/>
                    <a:pt x="120" y="9405"/>
                  </a:cubicBezTo>
                  <a:cubicBezTo>
                    <a:pt x="259" y="11513"/>
                    <a:pt x="120" y="14457"/>
                    <a:pt x="120" y="14457"/>
                  </a:cubicBezTo>
                  <a:cubicBezTo>
                    <a:pt x="120" y="14457"/>
                    <a:pt x="1402" y="15253"/>
                    <a:pt x="2634" y="15253"/>
                  </a:cubicBezTo>
                  <a:cubicBezTo>
                    <a:pt x="3250" y="15253"/>
                    <a:pt x="3853" y="15054"/>
                    <a:pt x="4278" y="14457"/>
                  </a:cubicBezTo>
                  <a:cubicBezTo>
                    <a:pt x="4278" y="14457"/>
                    <a:pt x="4278" y="7754"/>
                    <a:pt x="4337" y="6023"/>
                  </a:cubicBezTo>
                  <a:cubicBezTo>
                    <a:pt x="4377" y="4272"/>
                    <a:pt x="4934" y="1985"/>
                    <a:pt x="4337" y="652"/>
                  </a:cubicBezTo>
                  <a:cubicBezTo>
                    <a:pt x="4119" y="157"/>
                    <a:pt x="3595" y="0"/>
                    <a:pt x="3018"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836;p21">
              <a:extLst>
                <a:ext uri="{FF2B5EF4-FFF2-40B4-BE49-F238E27FC236}">
                  <a16:creationId xmlns:a16="http://schemas.microsoft.com/office/drawing/2014/main" id="{4F48C3B2-9F03-4AAD-95BF-45C72FCE3EAC}"/>
                </a:ext>
              </a:extLst>
            </p:cNvPr>
            <p:cNvSpPr/>
            <p:nvPr/>
          </p:nvSpPr>
          <p:spPr>
            <a:xfrm>
              <a:off x="7852719" y="4081530"/>
              <a:ext cx="221581" cy="161459"/>
            </a:xfrm>
            <a:custGeom>
              <a:avLst/>
              <a:gdLst/>
              <a:ahLst/>
              <a:cxnLst/>
              <a:rect l="l" t="t" r="r" b="b"/>
              <a:pathLst>
                <a:path w="6586" h="4799" extrusionOk="0">
                  <a:moveTo>
                    <a:pt x="4456" y="1"/>
                  </a:moveTo>
                  <a:cubicBezTo>
                    <a:pt x="3850" y="1"/>
                    <a:pt x="3201" y="297"/>
                    <a:pt x="2686" y="822"/>
                  </a:cubicBezTo>
                  <a:cubicBezTo>
                    <a:pt x="2567" y="942"/>
                    <a:pt x="1" y="3488"/>
                    <a:pt x="359" y="4383"/>
                  </a:cubicBezTo>
                  <a:cubicBezTo>
                    <a:pt x="464" y="4679"/>
                    <a:pt x="782" y="4799"/>
                    <a:pt x="1207" y="4799"/>
                  </a:cubicBezTo>
                  <a:cubicBezTo>
                    <a:pt x="2069" y="4799"/>
                    <a:pt x="3372" y="4306"/>
                    <a:pt x="4238" y="3786"/>
                  </a:cubicBezTo>
                  <a:cubicBezTo>
                    <a:pt x="5551" y="3010"/>
                    <a:pt x="6585" y="1996"/>
                    <a:pt x="5889" y="822"/>
                  </a:cubicBezTo>
                  <a:cubicBezTo>
                    <a:pt x="5544" y="257"/>
                    <a:pt x="5019" y="1"/>
                    <a:pt x="4456"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837;p21">
              <a:extLst>
                <a:ext uri="{FF2B5EF4-FFF2-40B4-BE49-F238E27FC236}">
                  <a16:creationId xmlns:a16="http://schemas.microsoft.com/office/drawing/2014/main" id="{083700E0-1AF8-4123-8954-4DAB083C3E91}"/>
                </a:ext>
              </a:extLst>
            </p:cNvPr>
            <p:cNvSpPr/>
            <p:nvPr/>
          </p:nvSpPr>
          <p:spPr>
            <a:xfrm>
              <a:off x="7854738" y="3607177"/>
              <a:ext cx="223566" cy="551565"/>
            </a:xfrm>
            <a:custGeom>
              <a:avLst/>
              <a:gdLst/>
              <a:ahLst/>
              <a:cxnLst/>
              <a:rect l="l" t="t" r="r" b="b"/>
              <a:pathLst>
                <a:path w="6645" h="16394" extrusionOk="0">
                  <a:moveTo>
                    <a:pt x="5312" y="0"/>
                  </a:moveTo>
                  <a:cubicBezTo>
                    <a:pt x="4187" y="0"/>
                    <a:pt x="2063" y="1485"/>
                    <a:pt x="714" y="1485"/>
                  </a:cubicBezTo>
                  <a:cubicBezTo>
                    <a:pt x="439" y="1485"/>
                    <a:pt x="196" y="1424"/>
                    <a:pt x="0" y="1275"/>
                  </a:cubicBezTo>
                  <a:lnTo>
                    <a:pt x="0" y="1275"/>
                  </a:lnTo>
                  <a:cubicBezTo>
                    <a:pt x="0" y="1275"/>
                    <a:pt x="299" y="2608"/>
                    <a:pt x="2009" y="4637"/>
                  </a:cubicBezTo>
                  <a:cubicBezTo>
                    <a:pt x="2009" y="4796"/>
                    <a:pt x="1632" y="8058"/>
                    <a:pt x="1751" y="10008"/>
                  </a:cubicBezTo>
                  <a:cubicBezTo>
                    <a:pt x="1910" y="12315"/>
                    <a:pt x="1751" y="15518"/>
                    <a:pt x="1751" y="15518"/>
                  </a:cubicBezTo>
                  <a:cubicBezTo>
                    <a:pt x="1751" y="15518"/>
                    <a:pt x="3148" y="16393"/>
                    <a:pt x="4498" y="16393"/>
                  </a:cubicBezTo>
                  <a:cubicBezTo>
                    <a:pt x="5172" y="16393"/>
                    <a:pt x="5836" y="16174"/>
                    <a:pt x="6306" y="15518"/>
                  </a:cubicBezTo>
                  <a:cubicBezTo>
                    <a:pt x="6306" y="15518"/>
                    <a:pt x="5968" y="8138"/>
                    <a:pt x="6028" y="6228"/>
                  </a:cubicBezTo>
                  <a:cubicBezTo>
                    <a:pt x="6107" y="4338"/>
                    <a:pt x="6644" y="1872"/>
                    <a:pt x="5968" y="380"/>
                  </a:cubicBezTo>
                  <a:cubicBezTo>
                    <a:pt x="5845" y="107"/>
                    <a:pt x="5615" y="0"/>
                    <a:pt x="5312"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838;p21">
              <a:extLst>
                <a:ext uri="{FF2B5EF4-FFF2-40B4-BE49-F238E27FC236}">
                  <a16:creationId xmlns:a16="http://schemas.microsoft.com/office/drawing/2014/main" id="{95CD6A55-5685-4F6D-B971-2D11563C7260}"/>
                </a:ext>
              </a:extLst>
            </p:cNvPr>
            <p:cNvSpPr/>
            <p:nvPr/>
          </p:nvSpPr>
          <p:spPr>
            <a:xfrm>
              <a:off x="7847370" y="3021596"/>
              <a:ext cx="155975" cy="204154"/>
            </a:xfrm>
            <a:custGeom>
              <a:avLst/>
              <a:gdLst/>
              <a:ahLst/>
              <a:cxnLst/>
              <a:rect l="l" t="t" r="r" b="b"/>
              <a:pathLst>
                <a:path w="4636" h="6068" extrusionOk="0">
                  <a:moveTo>
                    <a:pt x="816" y="1"/>
                  </a:moveTo>
                  <a:cubicBezTo>
                    <a:pt x="816" y="1"/>
                    <a:pt x="259" y="418"/>
                    <a:pt x="239" y="1015"/>
                  </a:cubicBezTo>
                  <a:cubicBezTo>
                    <a:pt x="219" y="1592"/>
                    <a:pt x="1" y="3760"/>
                    <a:pt x="339" y="4178"/>
                  </a:cubicBezTo>
                  <a:cubicBezTo>
                    <a:pt x="500" y="4390"/>
                    <a:pt x="965" y="4608"/>
                    <a:pt x="1472" y="4608"/>
                  </a:cubicBezTo>
                  <a:lnTo>
                    <a:pt x="1472" y="4608"/>
                  </a:lnTo>
                  <a:lnTo>
                    <a:pt x="1453" y="6068"/>
                  </a:lnTo>
                  <a:lnTo>
                    <a:pt x="3720" y="6068"/>
                  </a:lnTo>
                  <a:lnTo>
                    <a:pt x="3760" y="3163"/>
                  </a:lnTo>
                  <a:cubicBezTo>
                    <a:pt x="4297" y="3084"/>
                    <a:pt x="4636" y="2109"/>
                    <a:pt x="4138" y="1890"/>
                  </a:cubicBezTo>
                  <a:cubicBezTo>
                    <a:pt x="4084" y="1867"/>
                    <a:pt x="4034" y="1857"/>
                    <a:pt x="3987" y="1857"/>
                  </a:cubicBezTo>
                  <a:cubicBezTo>
                    <a:pt x="3589" y="1857"/>
                    <a:pt x="3462" y="2606"/>
                    <a:pt x="3462" y="2606"/>
                  </a:cubicBezTo>
                  <a:lnTo>
                    <a:pt x="2825" y="259"/>
                  </a:lnTo>
                  <a:lnTo>
                    <a:pt x="816" y="1"/>
                  </a:ln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839;p21">
              <a:extLst>
                <a:ext uri="{FF2B5EF4-FFF2-40B4-BE49-F238E27FC236}">
                  <a16:creationId xmlns:a16="http://schemas.microsoft.com/office/drawing/2014/main" id="{3132C401-51FC-480F-9B05-09742F1F21DD}"/>
                </a:ext>
              </a:extLst>
            </p:cNvPr>
            <p:cNvSpPr/>
            <p:nvPr/>
          </p:nvSpPr>
          <p:spPr>
            <a:xfrm>
              <a:off x="7858069" y="3077143"/>
              <a:ext cx="10093" cy="16755"/>
            </a:xfrm>
            <a:custGeom>
              <a:avLst/>
              <a:gdLst/>
              <a:ahLst/>
              <a:cxnLst/>
              <a:rect l="l" t="t" r="r" b="b"/>
              <a:pathLst>
                <a:path w="300" h="498" extrusionOk="0">
                  <a:moveTo>
                    <a:pt x="160" y="1"/>
                  </a:moveTo>
                  <a:cubicBezTo>
                    <a:pt x="100" y="1"/>
                    <a:pt x="21" y="40"/>
                    <a:pt x="21" y="120"/>
                  </a:cubicBezTo>
                  <a:lnTo>
                    <a:pt x="1" y="339"/>
                  </a:lnTo>
                  <a:cubicBezTo>
                    <a:pt x="1" y="418"/>
                    <a:pt x="41" y="498"/>
                    <a:pt x="120" y="498"/>
                  </a:cubicBezTo>
                  <a:cubicBezTo>
                    <a:pt x="200" y="498"/>
                    <a:pt x="279" y="438"/>
                    <a:pt x="259" y="359"/>
                  </a:cubicBezTo>
                  <a:lnTo>
                    <a:pt x="299" y="140"/>
                  </a:lnTo>
                  <a:cubicBezTo>
                    <a:pt x="299" y="60"/>
                    <a:pt x="240" y="1"/>
                    <a:pt x="160"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840;p21">
              <a:extLst>
                <a:ext uri="{FF2B5EF4-FFF2-40B4-BE49-F238E27FC236}">
                  <a16:creationId xmlns:a16="http://schemas.microsoft.com/office/drawing/2014/main" id="{3584F95C-0D47-4852-B017-07FFBDB85DA9}"/>
                </a:ext>
              </a:extLst>
            </p:cNvPr>
            <p:cNvSpPr/>
            <p:nvPr/>
          </p:nvSpPr>
          <p:spPr>
            <a:xfrm>
              <a:off x="7855411" y="3128013"/>
              <a:ext cx="47539" cy="54235"/>
            </a:xfrm>
            <a:custGeom>
              <a:avLst/>
              <a:gdLst/>
              <a:ahLst/>
              <a:cxnLst/>
              <a:rect l="l" t="t" r="r" b="b"/>
              <a:pathLst>
                <a:path w="1413" h="1612" fill="none" extrusionOk="0">
                  <a:moveTo>
                    <a:pt x="1413" y="180"/>
                  </a:moveTo>
                  <a:cubicBezTo>
                    <a:pt x="1413" y="180"/>
                    <a:pt x="319" y="1612"/>
                    <a:pt x="0" y="0"/>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841;p21">
              <a:extLst>
                <a:ext uri="{FF2B5EF4-FFF2-40B4-BE49-F238E27FC236}">
                  <a16:creationId xmlns:a16="http://schemas.microsoft.com/office/drawing/2014/main" id="{138686A5-F3C0-4186-B364-4CFAA842BE69}"/>
                </a:ext>
              </a:extLst>
            </p:cNvPr>
            <p:cNvSpPr/>
            <p:nvPr/>
          </p:nvSpPr>
          <p:spPr>
            <a:xfrm>
              <a:off x="7841650" y="3065098"/>
              <a:ext cx="38556" cy="59248"/>
            </a:xfrm>
            <a:custGeom>
              <a:avLst/>
              <a:gdLst/>
              <a:ahLst/>
              <a:cxnLst/>
              <a:rect l="l" t="t" r="r" b="b"/>
              <a:pathLst>
                <a:path w="1146" h="1761" extrusionOk="0">
                  <a:moveTo>
                    <a:pt x="1145" y="1"/>
                  </a:moveTo>
                  <a:cubicBezTo>
                    <a:pt x="946" y="756"/>
                    <a:pt x="111" y="1095"/>
                    <a:pt x="31" y="1552"/>
                  </a:cubicBezTo>
                  <a:cubicBezTo>
                    <a:pt x="0" y="1715"/>
                    <a:pt x="115" y="1760"/>
                    <a:pt x="272" y="1760"/>
                  </a:cubicBezTo>
                  <a:cubicBezTo>
                    <a:pt x="464" y="1760"/>
                    <a:pt x="719" y="1693"/>
                    <a:pt x="850" y="1693"/>
                  </a:cubicBezTo>
                  <a:cubicBezTo>
                    <a:pt x="887" y="1693"/>
                    <a:pt x="913" y="1698"/>
                    <a:pt x="926" y="1711"/>
                  </a:cubicBezTo>
                  <a:lnTo>
                    <a:pt x="1145" y="1"/>
                  </a:ln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842;p21">
              <a:extLst>
                <a:ext uri="{FF2B5EF4-FFF2-40B4-BE49-F238E27FC236}">
                  <a16:creationId xmlns:a16="http://schemas.microsoft.com/office/drawing/2014/main" id="{3BA52C60-8A99-46EA-A8C6-A706258A5B03}"/>
                </a:ext>
              </a:extLst>
            </p:cNvPr>
            <p:cNvSpPr/>
            <p:nvPr/>
          </p:nvSpPr>
          <p:spPr>
            <a:xfrm>
              <a:off x="7840002" y="3065098"/>
              <a:ext cx="40205" cy="66279"/>
            </a:xfrm>
            <a:custGeom>
              <a:avLst/>
              <a:gdLst/>
              <a:ahLst/>
              <a:cxnLst/>
              <a:rect l="l" t="t" r="r" b="b"/>
              <a:pathLst>
                <a:path w="1195" h="1970" fill="none" extrusionOk="0">
                  <a:moveTo>
                    <a:pt x="1194" y="1"/>
                  </a:moveTo>
                  <a:cubicBezTo>
                    <a:pt x="995" y="756"/>
                    <a:pt x="160" y="1095"/>
                    <a:pt x="80" y="1552"/>
                  </a:cubicBezTo>
                  <a:cubicBezTo>
                    <a:pt x="1" y="1970"/>
                    <a:pt x="876" y="1612"/>
                    <a:pt x="975" y="1711"/>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843;p21">
              <a:extLst>
                <a:ext uri="{FF2B5EF4-FFF2-40B4-BE49-F238E27FC236}">
                  <a16:creationId xmlns:a16="http://schemas.microsoft.com/office/drawing/2014/main" id="{E5A89269-5E7C-41CE-8612-F50A866B237D}"/>
                </a:ext>
              </a:extLst>
            </p:cNvPr>
            <p:cNvSpPr/>
            <p:nvPr/>
          </p:nvSpPr>
          <p:spPr>
            <a:xfrm>
              <a:off x="7896894" y="3090533"/>
              <a:ext cx="10060" cy="16755"/>
            </a:xfrm>
            <a:custGeom>
              <a:avLst/>
              <a:gdLst/>
              <a:ahLst/>
              <a:cxnLst/>
              <a:rect l="l" t="t" r="r" b="b"/>
              <a:pathLst>
                <a:path w="299" h="498" extrusionOk="0">
                  <a:moveTo>
                    <a:pt x="180" y="0"/>
                  </a:moveTo>
                  <a:cubicBezTo>
                    <a:pt x="100" y="0"/>
                    <a:pt x="40" y="40"/>
                    <a:pt x="40" y="120"/>
                  </a:cubicBezTo>
                  <a:lnTo>
                    <a:pt x="1" y="339"/>
                  </a:lnTo>
                  <a:cubicBezTo>
                    <a:pt x="1" y="418"/>
                    <a:pt x="60" y="458"/>
                    <a:pt x="140" y="498"/>
                  </a:cubicBezTo>
                  <a:cubicBezTo>
                    <a:pt x="199" y="498"/>
                    <a:pt x="279" y="438"/>
                    <a:pt x="279" y="359"/>
                  </a:cubicBezTo>
                  <a:lnTo>
                    <a:pt x="299" y="140"/>
                  </a:lnTo>
                  <a:cubicBezTo>
                    <a:pt x="299" y="60"/>
                    <a:pt x="259" y="0"/>
                    <a:pt x="180"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844;p21">
              <a:extLst>
                <a:ext uri="{FF2B5EF4-FFF2-40B4-BE49-F238E27FC236}">
                  <a16:creationId xmlns:a16="http://schemas.microsoft.com/office/drawing/2014/main" id="{EB7FA8A0-3FD4-49B4-91C4-C5B04F7D6293}"/>
                </a:ext>
              </a:extLst>
            </p:cNvPr>
            <p:cNvSpPr/>
            <p:nvPr/>
          </p:nvSpPr>
          <p:spPr>
            <a:xfrm>
              <a:off x="7896894" y="3154121"/>
              <a:ext cx="42863" cy="22104"/>
            </a:xfrm>
            <a:custGeom>
              <a:avLst/>
              <a:gdLst/>
              <a:ahLst/>
              <a:cxnLst/>
              <a:rect l="l" t="t" r="r" b="b"/>
              <a:pathLst>
                <a:path w="1274" h="657" fill="none" extrusionOk="0">
                  <a:moveTo>
                    <a:pt x="1274" y="0"/>
                  </a:moveTo>
                  <a:cubicBezTo>
                    <a:pt x="1274" y="0"/>
                    <a:pt x="955" y="418"/>
                    <a:pt x="1" y="657"/>
                  </a:cubicBezTo>
                </a:path>
              </a:pathLst>
            </a:custGeom>
            <a:noFill/>
            <a:ln w="4475" cap="rnd" cmpd="sng">
              <a:solidFill>
                <a:srgbClr val="1D1D1B"/>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845;p21">
              <a:extLst>
                <a:ext uri="{FF2B5EF4-FFF2-40B4-BE49-F238E27FC236}">
                  <a16:creationId xmlns:a16="http://schemas.microsoft.com/office/drawing/2014/main" id="{4711B029-C8E6-498C-A4E4-6C3250A1D919}"/>
                </a:ext>
              </a:extLst>
            </p:cNvPr>
            <p:cNvSpPr/>
            <p:nvPr/>
          </p:nvSpPr>
          <p:spPr>
            <a:xfrm>
              <a:off x="7824626" y="2972408"/>
              <a:ext cx="196113" cy="182487"/>
            </a:xfrm>
            <a:custGeom>
              <a:avLst/>
              <a:gdLst/>
              <a:ahLst/>
              <a:cxnLst/>
              <a:rect l="l" t="t" r="r" b="b"/>
              <a:pathLst>
                <a:path w="5829" h="5424" extrusionOk="0">
                  <a:moveTo>
                    <a:pt x="1161" y="0"/>
                  </a:moveTo>
                  <a:cubicBezTo>
                    <a:pt x="929" y="0"/>
                    <a:pt x="700" y="48"/>
                    <a:pt x="497" y="170"/>
                  </a:cubicBezTo>
                  <a:cubicBezTo>
                    <a:pt x="159" y="368"/>
                    <a:pt x="0" y="766"/>
                    <a:pt x="199" y="1124"/>
                  </a:cubicBezTo>
                  <a:cubicBezTo>
                    <a:pt x="358" y="1403"/>
                    <a:pt x="597" y="1502"/>
                    <a:pt x="856" y="1522"/>
                  </a:cubicBezTo>
                  <a:lnTo>
                    <a:pt x="856" y="1602"/>
                  </a:lnTo>
                  <a:cubicBezTo>
                    <a:pt x="856" y="1860"/>
                    <a:pt x="1094" y="2218"/>
                    <a:pt x="1353" y="2258"/>
                  </a:cubicBezTo>
                  <a:cubicBezTo>
                    <a:pt x="1495" y="2283"/>
                    <a:pt x="1629" y="2294"/>
                    <a:pt x="1761" y="2294"/>
                  </a:cubicBezTo>
                  <a:cubicBezTo>
                    <a:pt x="1944" y="2294"/>
                    <a:pt x="2123" y="2273"/>
                    <a:pt x="2308" y="2238"/>
                  </a:cubicBezTo>
                  <a:cubicBezTo>
                    <a:pt x="2471" y="2218"/>
                    <a:pt x="2607" y="2161"/>
                    <a:pt x="2715" y="2161"/>
                  </a:cubicBezTo>
                  <a:cubicBezTo>
                    <a:pt x="2819" y="2161"/>
                    <a:pt x="2896" y="2213"/>
                    <a:pt x="2944" y="2398"/>
                  </a:cubicBezTo>
                  <a:cubicBezTo>
                    <a:pt x="3123" y="3014"/>
                    <a:pt x="3382" y="3591"/>
                    <a:pt x="3740" y="4108"/>
                  </a:cubicBezTo>
                  <a:cubicBezTo>
                    <a:pt x="3800" y="4188"/>
                    <a:pt x="3839" y="4228"/>
                    <a:pt x="3899" y="4287"/>
                  </a:cubicBezTo>
                  <a:cubicBezTo>
                    <a:pt x="3948" y="4318"/>
                    <a:pt x="3991" y="4331"/>
                    <a:pt x="4029" y="4331"/>
                  </a:cubicBezTo>
                  <a:cubicBezTo>
                    <a:pt x="4346" y="4331"/>
                    <a:pt x="4292" y="3363"/>
                    <a:pt x="4642" y="3363"/>
                  </a:cubicBezTo>
                  <a:cubicBezTo>
                    <a:pt x="4686" y="3363"/>
                    <a:pt x="4736" y="3378"/>
                    <a:pt x="4794" y="3412"/>
                  </a:cubicBezTo>
                  <a:cubicBezTo>
                    <a:pt x="4894" y="3452"/>
                    <a:pt x="4934" y="3631"/>
                    <a:pt x="4934" y="3730"/>
                  </a:cubicBezTo>
                  <a:cubicBezTo>
                    <a:pt x="4934" y="3850"/>
                    <a:pt x="4914" y="3989"/>
                    <a:pt x="4874" y="4068"/>
                  </a:cubicBezTo>
                  <a:cubicBezTo>
                    <a:pt x="4789" y="4256"/>
                    <a:pt x="4645" y="4443"/>
                    <a:pt x="4443" y="4443"/>
                  </a:cubicBezTo>
                  <a:cubicBezTo>
                    <a:pt x="4409" y="4443"/>
                    <a:pt x="4374" y="4438"/>
                    <a:pt x="4337" y="4427"/>
                  </a:cubicBezTo>
                  <a:cubicBezTo>
                    <a:pt x="4317" y="4625"/>
                    <a:pt x="4297" y="4824"/>
                    <a:pt x="4317" y="5023"/>
                  </a:cubicBezTo>
                  <a:cubicBezTo>
                    <a:pt x="4317" y="5143"/>
                    <a:pt x="4337" y="5401"/>
                    <a:pt x="4516" y="5421"/>
                  </a:cubicBezTo>
                  <a:cubicBezTo>
                    <a:pt x="4527" y="5423"/>
                    <a:pt x="4538" y="5423"/>
                    <a:pt x="4548" y="5423"/>
                  </a:cubicBezTo>
                  <a:cubicBezTo>
                    <a:pt x="4852" y="5423"/>
                    <a:pt x="5097" y="4895"/>
                    <a:pt x="5212" y="4645"/>
                  </a:cubicBezTo>
                  <a:cubicBezTo>
                    <a:pt x="5491" y="4148"/>
                    <a:pt x="5670" y="3611"/>
                    <a:pt x="5709" y="3034"/>
                  </a:cubicBezTo>
                  <a:cubicBezTo>
                    <a:pt x="5829" y="2378"/>
                    <a:pt x="5689" y="1642"/>
                    <a:pt x="5212" y="1065"/>
                  </a:cubicBezTo>
                  <a:cubicBezTo>
                    <a:pt x="5013" y="826"/>
                    <a:pt x="4735" y="488"/>
                    <a:pt x="4436" y="388"/>
                  </a:cubicBezTo>
                  <a:cubicBezTo>
                    <a:pt x="4366" y="365"/>
                    <a:pt x="4286" y="354"/>
                    <a:pt x="4203" y="354"/>
                  </a:cubicBezTo>
                  <a:cubicBezTo>
                    <a:pt x="4075" y="354"/>
                    <a:pt x="3940" y="380"/>
                    <a:pt x="3820" y="428"/>
                  </a:cubicBezTo>
                  <a:cubicBezTo>
                    <a:pt x="3820" y="428"/>
                    <a:pt x="3581" y="249"/>
                    <a:pt x="3521" y="229"/>
                  </a:cubicBezTo>
                  <a:cubicBezTo>
                    <a:pt x="3425" y="185"/>
                    <a:pt x="3340" y="169"/>
                    <a:pt x="3257" y="169"/>
                  </a:cubicBezTo>
                  <a:cubicBezTo>
                    <a:pt x="3151" y="169"/>
                    <a:pt x="3047" y="196"/>
                    <a:pt x="2924" y="229"/>
                  </a:cubicBezTo>
                  <a:cubicBezTo>
                    <a:pt x="2883" y="237"/>
                    <a:pt x="2842" y="240"/>
                    <a:pt x="2801" y="240"/>
                  </a:cubicBezTo>
                  <a:cubicBezTo>
                    <a:pt x="2630" y="240"/>
                    <a:pt x="2469" y="182"/>
                    <a:pt x="2308" y="150"/>
                  </a:cubicBezTo>
                  <a:cubicBezTo>
                    <a:pt x="2029" y="90"/>
                    <a:pt x="1751" y="50"/>
                    <a:pt x="1492" y="30"/>
                  </a:cubicBezTo>
                  <a:cubicBezTo>
                    <a:pt x="1383" y="11"/>
                    <a:pt x="1272" y="0"/>
                    <a:pt x="1161"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846;p21">
              <a:extLst>
                <a:ext uri="{FF2B5EF4-FFF2-40B4-BE49-F238E27FC236}">
                  <a16:creationId xmlns:a16="http://schemas.microsoft.com/office/drawing/2014/main" id="{D7D1BDEF-9A58-4F3A-A1AE-AF1E262ED3CD}"/>
                </a:ext>
              </a:extLst>
            </p:cNvPr>
            <p:cNvSpPr/>
            <p:nvPr/>
          </p:nvSpPr>
          <p:spPr>
            <a:xfrm>
              <a:off x="7742298" y="3198936"/>
              <a:ext cx="364099" cy="496792"/>
            </a:xfrm>
            <a:custGeom>
              <a:avLst/>
              <a:gdLst/>
              <a:ahLst/>
              <a:cxnLst/>
              <a:rect l="l" t="t" r="r" b="b"/>
              <a:pathLst>
                <a:path w="10822" h="14766" extrusionOk="0">
                  <a:moveTo>
                    <a:pt x="4345" y="0"/>
                  </a:moveTo>
                  <a:cubicBezTo>
                    <a:pt x="3394" y="0"/>
                    <a:pt x="2720" y="120"/>
                    <a:pt x="2149" y="3383"/>
                  </a:cubicBezTo>
                  <a:cubicBezTo>
                    <a:pt x="1512" y="6924"/>
                    <a:pt x="0" y="10942"/>
                    <a:pt x="0" y="10942"/>
                  </a:cubicBezTo>
                  <a:cubicBezTo>
                    <a:pt x="1157" y="13869"/>
                    <a:pt x="3495" y="14765"/>
                    <a:pt x="5703" y="14765"/>
                  </a:cubicBezTo>
                  <a:cubicBezTo>
                    <a:pt x="8356" y="14765"/>
                    <a:pt x="10822" y="13471"/>
                    <a:pt x="10822" y="12852"/>
                  </a:cubicBezTo>
                  <a:cubicBezTo>
                    <a:pt x="10822" y="11738"/>
                    <a:pt x="9648" y="5969"/>
                    <a:pt x="9529" y="2707"/>
                  </a:cubicBezTo>
                  <a:cubicBezTo>
                    <a:pt x="9429" y="319"/>
                    <a:pt x="5650" y="41"/>
                    <a:pt x="4576" y="1"/>
                  </a:cubicBezTo>
                  <a:cubicBezTo>
                    <a:pt x="4497" y="1"/>
                    <a:pt x="4420" y="0"/>
                    <a:pt x="4345"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847;p21">
              <a:extLst>
                <a:ext uri="{FF2B5EF4-FFF2-40B4-BE49-F238E27FC236}">
                  <a16:creationId xmlns:a16="http://schemas.microsoft.com/office/drawing/2014/main" id="{29A36DFC-9642-4A94-90A8-E3338FE912C0}"/>
                </a:ext>
              </a:extLst>
            </p:cNvPr>
            <p:cNvSpPr/>
            <p:nvPr/>
          </p:nvSpPr>
          <p:spPr>
            <a:xfrm>
              <a:off x="7742298" y="3192913"/>
              <a:ext cx="153956" cy="374192"/>
            </a:xfrm>
            <a:custGeom>
              <a:avLst/>
              <a:gdLst/>
              <a:ahLst/>
              <a:cxnLst/>
              <a:rect l="l" t="t" r="r" b="b"/>
              <a:pathLst>
                <a:path w="4576" h="11122" extrusionOk="0">
                  <a:moveTo>
                    <a:pt x="3824" y="1"/>
                  </a:moveTo>
                  <a:cubicBezTo>
                    <a:pt x="3059" y="1"/>
                    <a:pt x="2628" y="827"/>
                    <a:pt x="2149" y="3562"/>
                  </a:cubicBezTo>
                  <a:cubicBezTo>
                    <a:pt x="1512" y="7103"/>
                    <a:pt x="0" y="11121"/>
                    <a:pt x="0" y="11121"/>
                  </a:cubicBezTo>
                  <a:lnTo>
                    <a:pt x="4576" y="180"/>
                  </a:lnTo>
                  <a:cubicBezTo>
                    <a:pt x="4291" y="69"/>
                    <a:pt x="4044" y="1"/>
                    <a:pt x="3824"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848;p21">
              <a:extLst>
                <a:ext uri="{FF2B5EF4-FFF2-40B4-BE49-F238E27FC236}">
                  <a16:creationId xmlns:a16="http://schemas.microsoft.com/office/drawing/2014/main" id="{5412CBD9-D7FA-451D-BE49-189212D4C5CA}"/>
                </a:ext>
              </a:extLst>
            </p:cNvPr>
            <p:cNvSpPr/>
            <p:nvPr/>
          </p:nvSpPr>
          <p:spPr>
            <a:xfrm>
              <a:off x="7597728" y="2773973"/>
              <a:ext cx="91714" cy="70956"/>
            </a:xfrm>
            <a:custGeom>
              <a:avLst/>
              <a:gdLst/>
              <a:ahLst/>
              <a:cxnLst/>
              <a:rect l="l" t="t" r="r" b="b"/>
              <a:pathLst>
                <a:path w="2726" h="2109" extrusionOk="0">
                  <a:moveTo>
                    <a:pt x="2726" y="0"/>
                  </a:moveTo>
                  <a:lnTo>
                    <a:pt x="20" y="1572"/>
                  </a:lnTo>
                  <a:lnTo>
                    <a:pt x="1" y="2109"/>
                  </a:lnTo>
                  <a:lnTo>
                    <a:pt x="2686" y="557"/>
                  </a:lnTo>
                  <a:lnTo>
                    <a:pt x="272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849;p21">
              <a:extLst>
                <a:ext uri="{FF2B5EF4-FFF2-40B4-BE49-F238E27FC236}">
                  <a16:creationId xmlns:a16="http://schemas.microsoft.com/office/drawing/2014/main" id="{91A5C5EA-B843-45D3-8BE1-A8A918391417}"/>
                </a:ext>
              </a:extLst>
            </p:cNvPr>
            <p:cNvSpPr/>
            <p:nvPr/>
          </p:nvSpPr>
          <p:spPr>
            <a:xfrm>
              <a:off x="7722885" y="2504918"/>
              <a:ext cx="118495" cy="412984"/>
            </a:xfrm>
            <a:custGeom>
              <a:avLst/>
              <a:gdLst/>
              <a:ahLst/>
              <a:cxnLst/>
              <a:rect l="l" t="t" r="r" b="b"/>
              <a:pathLst>
                <a:path w="3522" h="12275" extrusionOk="0">
                  <a:moveTo>
                    <a:pt x="3521" y="0"/>
                  </a:moveTo>
                  <a:lnTo>
                    <a:pt x="816" y="1552"/>
                  </a:lnTo>
                  <a:lnTo>
                    <a:pt x="0" y="12274"/>
                  </a:lnTo>
                  <a:lnTo>
                    <a:pt x="0" y="12274"/>
                  </a:lnTo>
                  <a:lnTo>
                    <a:pt x="2686" y="10703"/>
                  </a:lnTo>
                  <a:lnTo>
                    <a:pt x="3521"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850;p21">
              <a:extLst>
                <a:ext uri="{FF2B5EF4-FFF2-40B4-BE49-F238E27FC236}">
                  <a16:creationId xmlns:a16="http://schemas.microsoft.com/office/drawing/2014/main" id="{D71A3CAC-8C78-429C-BB1A-52E856F303EE}"/>
                </a:ext>
              </a:extLst>
            </p:cNvPr>
            <p:cNvSpPr/>
            <p:nvPr/>
          </p:nvSpPr>
          <p:spPr>
            <a:xfrm>
              <a:off x="7648599" y="2187685"/>
              <a:ext cx="224239" cy="129867"/>
            </a:xfrm>
            <a:custGeom>
              <a:avLst/>
              <a:gdLst/>
              <a:ahLst/>
              <a:cxnLst/>
              <a:rect l="l" t="t" r="r" b="b"/>
              <a:pathLst>
                <a:path w="6665" h="3860" extrusionOk="0">
                  <a:moveTo>
                    <a:pt x="2686" y="0"/>
                  </a:moveTo>
                  <a:lnTo>
                    <a:pt x="0" y="1572"/>
                  </a:lnTo>
                  <a:lnTo>
                    <a:pt x="3979" y="3859"/>
                  </a:lnTo>
                  <a:lnTo>
                    <a:pt x="6664" y="2288"/>
                  </a:lnTo>
                  <a:lnTo>
                    <a:pt x="268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851;p21">
              <a:extLst>
                <a:ext uri="{FF2B5EF4-FFF2-40B4-BE49-F238E27FC236}">
                  <a16:creationId xmlns:a16="http://schemas.microsoft.com/office/drawing/2014/main" id="{AB0575F6-73A0-4111-B97B-7D5546F29ABB}"/>
                </a:ext>
              </a:extLst>
            </p:cNvPr>
            <p:cNvSpPr/>
            <p:nvPr/>
          </p:nvSpPr>
          <p:spPr>
            <a:xfrm>
              <a:off x="7782436" y="2264630"/>
              <a:ext cx="211522" cy="488616"/>
            </a:xfrm>
            <a:custGeom>
              <a:avLst/>
              <a:gdLst/>
              <a:ahLst/>
              <a:cxnLst/>
              <a:rect l="l" t="t" r="r" b="b"/>
              <a:pathLst>
                <a:path w="6287" h="14523" extrusionOk="0">
                  <a:moveTo>
                    <a:pt x="2686" y="1"/>
                  </a:moveTo>
                  <a:lnTo>
                    <a:pt x="1" y="1572"/>
                  </a:lnTo>
                  <a:lnTo>
                    <a:pt x="3601" y="14523"/>
                  </a:lnTo>
                  <a:lnTo>
                    <a:pt x="6287" y="12951"/>
                  </a:lnTo>
                  <a:lnTo>
                    <a:pt x="268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852;p21">
              <a:extLst>
                <a:ext uri="{FF2B5EF4-FFF2-40B4-BE49-F238E27FC236}">
                  <a16:creationId xmlns:a16="http://schemas.microsoft.com/office/drawing/2014/main" id="{16857166-9E4F-4B16-9658-14C8BF4529ED}"/>
                </a:ext>
              </a:extLst>
            </p:cNvPr>
            <p:cNvSpPr/>
            <p:nvPr/>
          </p:nvSpPr>
          <p:spPr>
            <a:xfrm>
              <a:off x="7940397" y="2680273"/>
              <a:ext cx="204154" cy="358749"/>
            </a:xfrm>
            <a:custGeom>
              <a:avLst/>
              <a:gdLst/>
              <a:ahLst/>
              <a:cxnLst/>
              <a:rect l="l" t="t" r="r" b="b"/>
              <a:pathLst>
                <a:path w="6068" h="10663" extrusionOk="0">
                  <a:moveTo>
                    <a:pt x="6068" y="0"/>
                  </a:moveTo>
                  <a:lnTo>
                    <a:pt x="3382" y="1572"/>
                  </a:lnTo>
                  <a:lnTo>
                    <a:pt x="1" y="10663"/>
                  </a:lnTo>
                  <a:lnTo>
                    <a:pt x="2686" y="9111"/>
                  </a:lnTo>
                  <a:lnTo>
                    <a:pt x="6068"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853;p21">
              <a:extLst>
                <a:ext uri="{FF2B5EF4-FFF2-40B4-BE49-F238E27FC236}">
                  <a16:creationId xmlns:a16="http://schemas.microsoft.com/office/drawing/2014/main" id="{0F18CBBF-AC49-4374-A9C8-CD8B5695BB9C}"/>
                </a:ext>
              </a:extLst>
            </p:cNvPr>
            <p:cNvSpPr/>
            <p:nvPr/>
          </p:nvSpPr>
          <p:spPr>
            <a:xfrm>
              <a:off x="8160600" y="2482814"/>
              <a:ext cx="137908" cy="715513"/>
            </a:xfrm>
            <a:custGeom>
              <a:avLst/>
              <a:gdLst/>
              <a:ahLst/>
              <a:cxnLst/>
              <a:rect l="l" t="t" r="r" b="b"/>
              <a:pathLst>
                <a:path w="4099" h="21267" extrusionOk="0">
                  <a:moveTo>
                    <a:pt x="2686" y="1"/>
                  </a:moveTo>
                  <a:lnTo>
                    <a:pt x="0" y="1572"/>
                  </a:lnTo>
                  <a:lnTo>
                    <a:pt x="1413" y="21266"/>
                  </a:lnTo>
                  <a:lnTo>
                    <a:pt x="4098" y="19695"/>
                  </a:lnTo>
                  <a:lnTo>
                    <a:pt x="268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854;p21">
              <a:extLst>
                <a:ext uri="{FF2B5EF4-FFF2-40B4-BE49-F238E27FC236}">
                  <a16:creationId xmlns:a16="http://schemas.microsoft.com/office/drawing/2014/main" id="{BFCF98D6-6E81-4CB3-B813-758B44EA1E7C}"/>
                </a:ext>
              </a:extLst>
            </p:cNvPr>
            <p:cNvSpPr/>
            <p:nvPr/>
          </p:nvSpPr>
          <p:spPr>
            <a:xfrm>
              <a:off x="7597728" y="2240540"/>
              <a:ext cx="610408" cy="957786"/>
            </a:xfrm>
            <a:custGeom>
              <a:avLst/>
              <a:gdLst/>
              <a:ahLst/>
              <a:cxnLst/>
              <a:rect l="l" t="t" r="r" b="b"/>
              <a:pathLst>
                <a:path w="18143" h="28468" extrusionOk="0">
                  <a:moveTo>
                    <a:pt x="1512" y="1"/>
                  </a:moveTo>
                  <a:lnTo>
                    <a:pt x="20" y="17427"/>
                  </a:lnTo>
                  <a:lnTo>
                    <a:pt x="1" y="17964"/>
                  </a:lnTo>
                  <a:lnTo>
                    <a:pt x="219" y="18123"/>
                  </a:lnTo>
                  <a:lnTo>
                    <a:pt x="3720" y="20132"/>
                  </a:lnTo>
                  <a:lnTo>
                    <a:pt x="4536" y="9410"/>
                  </a:lnTo>
                  <a:lnTo>
                    <a:pt x="4616" y="9470"/>
                  </a:lnTo>
                  <a:lnTo>
                    <a:pt x="7958" y="22440"/>
                  </a:lnTo>
                  <a:lnTo>
                    <a:pt x="10186" y="23733"/>
                  </a:lnTo>
                  <a:lnTo>
                    <a:pt x="13567" y="14642"/>
                  </a:lnTo>
                  <a:lnTo>
                    <a:pt x="13667" y="14682"/>
                  </a:lnTo>
                  <a:lnTo>
                    <a:pt x="14423" y="26299"/>
                  </a:lnTo>
                  <a:lnTo>
                    <a:pt x="18143" y="28467"/>
                  </a:lnTo>
                  <a:lnTo>
                    <a:pt x="16730" y="8773"/>
                  </a:lnTo>
                  <a:lnTo>
                    <a:pt x="12752" y="6486"/>
                  </a:lnTo>
                  <a:lnTo>
                    <a:pt x="9091" y="15239"/>
                  </a:lnTo>
                  <a:lnTo>
                    <a:pt x="5491" y="2288"/>
                  </a:lnTo>
                  <a:lnTo>
                    <a:pt x="1512" y="1"/>
                  </a:ln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855;p21">
              <a:extLst>
                <a:ext uri="{FF2B5EF4-FFF2-40B4-BE49-F238E27FC236}">
                  <a16:creationId xmlns:a16="http://schemas.microsoft.com/office/drawing/2014/main" id="{84E2CA0C-5E63-46DE-BFC8-67AD3BB41D35}"/>
                </a:ext>
              </a:extLst>
            </p:cNvPr>
            <p:cNvSpPr/>
            <p:nvPr/>
          </p:nvSpPr>
          <p:spPr>
            <a:xfrm>
              <a:off x="8026728" y="2405869"/>
              <a:ext cx="224239" cy="129867"/>
            </a:xfrm>
            <a:custGeom>
              <a:avLst/>
              <a:gdLst/>
              <a:ahLst/>
              <a:cxnLst/>
              <a:rect l="l" t="t" r="r" b="b"/>
              <a:pathLst>
                <a:path w="6665" h="3860" extrusionOk="0">
                  <a:moveTo>
                    <a:pt x="2726" y="0"/>
                  </a:moveTo>
                  <a:lnTo>
                    <a:pt x="1" y="1572"/>
                  </a:lnTo>
                  <a:lnTo>
                    <a:pt x="3979" y="3859"/>
                  </a:lnTo>
                  <a:lnTo>
                    <a:pt x="6665" y="2288"/>
                  </a:lnTo>
                  <a:lnTo>
                    <a:pt x="272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856;p21">
              <a:extLst>
                <a:ext uri="{FF2B5EF4-FFF2-40B4-BE49-F238E27FC236}">
                  <a16:creationId xmlns:a16="http://schemas.microsoft.com/office/drawing/2014/main" id="{131916D5-183D-4051-9CDC-CF3854C27FB3}"/>
                </a:ext>
              </a:extLst>
            </p:cNvPr>
            <p:cNvSpPr/>
            <p:nvPr/>
          </p:nvSpPr>
          <p:spPr>
            <a:xfrm>
              <a:off x="7782436" y="2264630"/>
              <a:ext cx="90402" cy="52922"/>
            </a:xfrm>
            <a:custGeom>
              <a:avLst/>
              <a:gdLst/>
              <a:ahLst/>
              <a:cxnLst/>
              <a:rect l="l" t="t" r="r" b="b"/>
              <a:pathLst>
                <a:path w="2687" h="1573" fill="none" extrusionOk="0">
                  <a:moveTo>
                    <a:pt x="1" y="1572"/>
                  </a:moveTo>
                  <a:lnTo>
                    <a:pt x="268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857;p21">
              <a:extLst>
                <a:ext uri="{FF2B5EF4-FFF2-40B4-BE49-F238E27FC236}">
                  <a16:creationId xmlns:a16="http://schemas.microsoft.com/office/drawing/2014/main" id="{9957ECBF-13CC-4427-A7F0-EF85FFA2C7B3}"/>
                </a:ext>
              </a:extLst>
            </p:cNvPr>
            <p:cNvSpPr/>
            <p:nvPr/>
          </p:nvSpPr>
          <p:spPr>
            <a:xfrm>
              <a:off x="8160600" y="2482814"/>
              <a:ext cx="90369" cy="52922"/>
            </a:xfrm>
            <a:custGeom>
              <a:avLst/>
              <a:gdLst/>
              <a:ahLst/>
              <a:cxnLst/>
              <a:rect l="l" t="t" r="r" b="b"/>
              <a:pathLst>
                <a:path w="2686" h="1573" fill="none" extrusionOk="0">
                  <a:moveTo>
                    <a:pt x="0" y="1572"/>
                  </a:moveTo>
                  <a:lnTo>
                    <a:pt x="2686" y="1"/>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858;p21">
              <a:extLst>
                <a:ext uri="{FF2B5EF4-FFF2-40B4-BE49-F238E27FC236}">
                  <a16:creationId xmlns:a16="http://schemas.microsoft.com/office/drawing/2014/main" id="{9069B07F-FD5A-453B-9F5C-3BB6603F3936}"/>
                </a:ext>
              </a:extLst>
            </p:cNvPr>
            <p:cNvSpPr/>
            <p:nvPr/>
          </p:nvSpPr>
          <p:spPr>
            <a:xfrm>
              <a:off x="8169953" y="3140462"/>
              <a:ext cx="146218" cy="82260"/>
            </a:xfrm>
            <a:custGeom>
              <a:avLst/>
              <a:gdLst/>
              <a:ahLst/>
              <a:cxnLst/>
              <a:rect l="l" t="t" r="r" b="b"/>
              <a:pathLst>
                <a:path w="4346" h="2445" extrusionOk="0">
                  <a:moveTo>
                    <a:pt x="3598" y="1"/>
                  </a:moveTo>
                  <a:cubicBezTo>
                    <a:pt x="3567" y="1"/>
                    <a:pt x="3522" y="33"/>
                    <a:pt x="3462" y="108"/>
                  </a:cubicBezTo>
                  <a:cubicBezTo>
                    <a:pt x="3224" y="396"/>
                    <a:pt x="3128" y="613"/>
                    <a:pt x="3090" y="734"/>
                  </a:cubicBezTo>
                  <a:lnTo>
                    <a:pt x="3090" y="734"/>
                  </a:lnTo>
                  <a:cubicBezTo>
                    <a:pt x="3139" y="512"/>
                    <a:pt x="3230" y="29"/>
                    <a:pt x="3105" y="29"/>
                  </a:cubicBezTo>
                  <a:cubicBezTo>
                    <a:pt x="3064" y="29"/>
                    <a:pt x="3001" y="80"/>
                    <a:pt x="2905" y="207"/>
                  </a:cubicBezTo>
                  <a:lnTo>
                    <a:pt x="2448" y="804"/>
                  </a:lnTo>
                  <a:cubicBezTo>
                    <a:pt x="2448" y="804"/>
                    <a:pt x="2605" y="216"/>
                    <a:pt x="2505" y="216"/>
                  </a:cubicBezTo>
                  <a:cubicBezTo>
                    <a:pt x="2482" y="216"/>
                    <a:pt x="2444" y="248"/>
                    <a:pt x="2388" y="327"/>
                  </a:cubicBezTo>
                  <a:lnTo>
                    <a:pt x="2090" y="744"/>
                  </a:lnTo>
                  <a:cubicBezTo>
                    <a:pt x="2090" y="744"/>
                    <a:pt x="1653" y="573"/>
                    <a:pt x="1308" y="573"/>
                  </a:cubicBezTo>
                  <a:cubicBezTo>
                    <a:pt x="1127" y="573"/>
                    <a:pt x="971" y="621"/>
                    <a:pt x="916" y="764"/>
                  </a:cubicBezTo>
                  <a:cubicBezTo>
                    <a:pt x="777" y="1202"/>
                    <a:pt x="1" y="1839"/>
                    <a:pt x="200" y="2018"/>
                  </a:cubicBezTo>
                  <a:cubicBezTo>
                    <a:pt x="341" y="2107"/>
                    <a:pt x="556" y="2445"/>
                    <a:pt x="851" y="2445"/>
                  </a:cubicBezTo>
                  <a:cubicBezTo>
                    <a:pt x="1014" y="2445"/>
                    <a:pt x="1201" y="2342"/>
                    <a:pt x="1413" y="2038"/>
                  </a:cubicBezTo>
                  <a:cubicBezTo>
                    <a:pt x="1413" y="2038"/>
                    <a:pt x="1618" y="1659"/>
                    <a:pt x="2140" y="1659"/>
                  </a:cubicBezTo>
                  <a:cubicBezTo>
                    <a:pt x="2327" y="1659"/>
                    <a:pt x="2553" y="1708"/>
                    <a:pt x="2826" y="1839"/>
                  </a:cubicBezTo>
                  <a:cubicBezTo>
                    <a:pt x="2935" y="1891"/>
                    <a:pt x="3038" y="1915"/>
                    <a:pt x="3135" y="1915"/>
                  </a:cubicBezTo>
                  <a:cubicBezTo>
                    <a:pt x="3960" y="1915"/>
                    <a:pt x="4346" y="227"/>
                    <a:pt x="4079" y="227"/>
                  </a:cubicBezTo>
                  <a:cubicBezTo>
                    <a:pt x="3780" y="227"/>
                    <a:pt x="3562" y="1003"/>
                    <a:pt x="3562" y="1003"/>
                  </a:cubicBezTo>
                  <a:cubicBezTo>
                    <a:pt x="3562" y="1003"/>
                    <a:pt x="3776" y="1"/>
                    <a:pt x="3598"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859;p21">
              <a:extLst>
                <a:ext uri="{FF2B5EF4-FFF2-40B4-BE49-F238E27FC236}">
                  <a16:creationId xmlns:a16="http://schemas.microsoft.com/office/drawing/2014/main" id="{786A351E-E5A1-4A19-AECB-698B2251A262}"/>
                </a:ext>
              </a:extLst>
            </p:cNvPr>
            <p:cNvSpPr/>
            <p:nvPr/>
          </p:nvSpPr>
          <p:spPr>
            <a:xfrm>
              <a:off x="7912304" y="3186252"/>
              <a:ext cx="347377" cy="203649"/>
            </a:xfrm>
            <a:custGeom>
              <a:avLst/>
              <a:gdLst/>
              <a:ahLst/>
              <a:cxnLst/>
              <a:rect l="l" t="t" r="r" b="b"/>
              <a:pathLst>
                <a:path w="10325" h="6053" extrusionOk="0">
                  <a:moveTo>
                    <a:pt x="7878" y="0"/>
                  </a:moveTo>
                  <a:cubicBezTo>
                    <a:pt x="7878" y="0"/>
                    <a:pt x="7201" y="1373"/>
                    <a:pt x="6545" y="2049"/>
                  </a:cubicBezTo>
                  <a:cubicBezTo>
                    <a:pt x="6232" y="2343"/>
                    <a:pt x="5648" y="2977"/>
                    <a:pt x="5215" y="2977"/>
                  </a:cubicBezTo>
                  <a:cubicBezTo>
                    <a:pt x="5180" y="2977"/>
                    <a:pt x="5146" y="2973"/>
                    <a:pt x="5113" y="2964"/>
                  </a:cubicBezTo>
                  <a:cubicBezTo>
                    <a:pt x="4695" y="2845"/>
                    <a:pt x="3581" y="955"/>
                    <a:pt x="2387" y="597"/>
                  </a:cubicBezTo>
                  <a:cubicBezTo>
                    <a:pt x="2168" y="534"/>
                    <a:pt x="2020" y="508"/>
                    <a:pt x="1923" y="508"/>
                  </a:cubicBezTo>
                  <a:cubicBezTo>
                    <a:pt x="1503" y="508"/>
                    <a:pt x="2069" y="995"/>
                    <a:pt x="2069" y="995"/>
                  </a:cubicBezTo>
                  <a:cubicBezTo>
                    <a:pt x="2069" y="995"/>
                    <a:pt x="2367" y="2566"/>
                    <a:pt x="2467" y="3243"/>
                  </a:cubicBezTo>
                  <a:lnTo>
                    <a:pt x="2407" y="3243"/>
                  </a:lnTo>
                  <a:cubicBezTo>
                    <a:pt x="1711" y="3342"/>
                    <a:pt x="239" y="3243"/>
                    <a:pt x="100" y="4237"/>
                  </a:cubicBezTo>
                  <a:cubicBezTo>
                    <a:pt x="0" y="4874"/>
                    <a:pt x="478" y="5471"/>
                    <a:pt x="1174" y="5650"/>
                  </a:cubicBezTo>
                  <a:cubicBezTo>
                    <a:pt x="2467" y="6008"/>
                    <a:pt x="3879" y="6008"/>
                    <a:pt x="5192" y="6048"/>
                  </a:cubicBezTo>
                  <a:cubicBezTo>
                    <a:pt x="5266" y="6051"/>
                    <a:pt x="5340" y="6053"/>
                    <a:pt x="5413" y="6053"/>
                  </a:cubicBezTo>
                  <a:cubicBezTo>
                    <a:pt x="6627" y="6053"/>
                    <a:pt x="7776" y="5585"/>
                    <a:pt x="8395" y="4516"/>
                  </a:cubicBezTo>
                  <a:cubicBezTo>
                    <a:pt x="8574" y="4217"/>
                    <a:pt x="10245" y="2069"/>
                    <a:pt x="10106" y="1850"/>
                  </a:cubicBezTo>
                  <a:cubicBezTo>
                    <a:pt x="10324" y="1074"/>
                    <a:pt x="9946" y="776"/>
                    <a:pt x="9429" y="398"/>
                  </a:cubicBezTo>
                  <a:cubicBezTo>
                    <a:pt x="8872" y="40"/>
                    <a:pt x="7878" y="0"/>
                    <a:pt x="7878"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860;p21">
              <a:extLst>
                <a:ext uri="{FF2B5EF4-FFF2-40B4-BE49-F238E27FC236}">
                  <a16:creationId xmlns:a16="http://schemas.microsoft.com/office/drawing/2014/main" id="{E83AB4BB-97C5-4A91-AD63-4E55163AC8F5}"/>
                </a:ext>
              </a:extLst>
            </p:cNvPr>
            <p:cNvSpPr/>
            <p:nvPr/>
          </p:nvSpPr>
          <p:spPr>
            <a:xfrm>
              <a:off x="7872132" y="3195369"/>
              <a:ext cx="101101" cy="146857"/>
            </a:xfrm>
            <a:custGeom>
              <a:avLst/>
              <a:gdLst/>
              <a:ahLst/>
              <a:cxnLst/>
              <a:rect l="l" t="t" r="r" b="b"/>
              <a:pathLst>
                <a:path w="3005" h="4365" extrusionOk="0">
                  <a:moveTo>
                    <a:pt x="614" y="1"/>
                  </a:moveTo>
                  <a:cubicBezTo>
                    <a:pt x="536" y="1"/>
                    <a:pt x="470" y="3"/>
                    <a:pt x="418" y="8"/>
                  </a:cubicBezTo>
                  <a:cubicBezTo>
                    <a:pt x="1" y="67"/>
                    <a:pt x="199" y="4364"/>
                    <a:pt x="199" y="4364"/>
                  </a:cubicBezTo>
                  <a:lnTo>
                    <a:pt x="3004" y="226"/>
                  </a:lnTo>
                  <a:cubicBezTo>
                    <a:pt x="2373" y="121"/>
                    <a:pt x="1187" y="1"/>
                    <a:pt x="61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861;p21">
              <a:extLst>
                <a:ext uri="{FF2B5EF4-FFF2-40B4-BE49-F238E27FC236}">
                  <a16:creationId xmlns:a16="http://schemas.microsoft.com/office/drawing/2014/main" id="{9CBFACBD-E6F5-4287-8D42-1ECA2F7D5EB4}"/>
                </a:ext>
              </a:extLst>
            </p:cNvPr>
            <p:cNvSpPr/>
            <p:nvPr/>
          </p:nvSpPr>
          <p:spPr>
            <a:xfrm>
              <a:off x="7597728" y="2240540"/>
              <a:ext cx="610408" cy="957786"/>
            </a:xfrm>
            <a:custGeom>
              <a:avLst/>
              <a:gdLst/>
              <a:ahLst/>
              <a:cxnLst/>
              <a:rect l="l" t="t" r="r" b="b"/>
              <a:pathLst>
                <a:path w="18143" h="28468" extrusionOk="0">
                  <a:moveTo>
                    <a:pt x="16730" y="8773"/>
                  </a:moveTo>
                  <a:lnTo>
                    <a:pt x="18143" y="28467"/>
                  </a:lnTo>
                  <a:lnTo>
                    <a:pt x="14423" y="26299"/>
                  </a:lnTo>
                  <a:lnTo>
                    <a:pt x="13667" y="14682"/>
                  </a:lnTo>
                  <a:lnTo>
                    <a:pt x="13567" y="14642"/>
                  </a:lnTo>
                  <a:lnTo>
                    <a:pt x="10186" y="23733"/>
                  </a:lnTo>
                  <a:lnTo>
                    <a:pt x="7958" y="22440"/>
                  </a:lnTo>
                  <a:lnTo>
                    <a:pt x="4616" y="9470"/>
                  </a:lnTo>
                  <a:lnTo>
                    <a:pt x="4536" y="9410"/>
                  </a:lnTo>
                  <a:lnTo>
                    <a:pt x="3720" y="20132"/>
                  </a:lnTo>
                  <a:lnTo>
                    <a:pt x="219" y="18123"/>
                  </a:lnTo>
                  <a:lnTo>
                    <a:pt x="1" y="17964"/>
                  </a:lnTo>
                  <a:lnTo>
                    <a:pt x="20" y="17427"/>
                  </a:lnTo>
                  <a:lnTo>
                    <a:pt x="1512" y="1"/>
                  </a:lnTo>
                  <a:lnTo>
                    <a:pt x="5491" y="2288"/>
                  </a:lnTo>
                  <a:lnTo>
                    <a:pt x="9091" y="15239"/>
                  </a:lnTo>
                  <a:lnTo>
                    <a:pt x="12752" y="6486"/>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862;p21">
              <a:extLst>
                <a:ext uri="{FF2B5EF4-FFF2-40B4-BE49-F238E27FC236}">
                  <a16:creationId xmlns:a16="http://schemas.microsoft.com/office/drawing/2014/main" id="{577EEBC2-1D51-409F-8D82-55944D86C327}"/>
                </a:ext>
              </a:extLst>
            </p:cNvPr>
            <p:cNvSpPr/>
            <p:nvPr/>
          </p:nvSpPr>
          <p:spPr>
            <a:xfrm>
              <a:off x="5463392" y="3298927"/>
              <a:ext cx="151298" cy="177810"/>
            </a:xfrm>
            <a:custGeom>
              <a:avLst/>
              <a:gdLst/>
              <a:ahLst/>
              <a:cxnLst/>
              <a:rect l="l" t="t" r="r" b="b"/>
              <a:pathLst>
                <a:path w="4497" h="5285" extrusionOk="0">
                  <a:moveTo>
                    <a:pt x="4199" y="0"/>
                  </a:moveTo>
                  <a:cubicBezTo>
                    <a:pt x="4071" y="0"/>
                    <a:pt x="3953" y="169"/>
                    <a:pt x="3880" y="272"/>
                  </a:cubicBezTo>
                  <a:cubicBezTo>
                    <a:pt x="3780" y="391"/>
                    <a:pt x="3263" y="1226"/>
                    <a:pt x="3263" y="1226"/>
                  </a:cubicBezTo>
                  <a:cubicBezTo>
                    <a:pt x="3263" y="1226"/>
                    <a:pt x="3263" y="880"/>
                    <a:pt x="3029" y="880"/>
                  </a:cubicBezTo>
                  <a:cubicBezTo>
                    <a:pt x="2966" y="880"/>
                    <a:pt x="2887" y="905"/>
                    <a:pt x="2786" y="968"/>
                  </a:cubicBezTo>
                  <a:cubicBezTo>
                    <a:pt x="2786" y="968"/>
                    <a:pt x="2725" y="873"/>
                    <a:pt x="2595" y="873"/>
                  </a:cubicBezTo>
                  <a:cubicBezTo>
                    <a:pt x="2502" y="873"/>
                    <a:pt x="2375" y="921"/>
                    <a:pt x="2209" y="1087"/>
                  </a:cubicBezTo>
                  <a:cubicBezTo>
                    <a:pt x="2209" y="1087"/>
                    <a:pt x="2128" y="966"/>
                    <a:pt x="1992" y="966"/>
                  </a:cubicBezTo>
                  <a:cubicBezTo>
                    <a:pt x="1914" y="966"/>
                    <a:pt x="1819" y="1005"/>
                    <a:pt x="1712" y="1127"/>
                  </a:cubicBezTo>
                  <a:cubicBezTo>
                    <a:pt x="1413" y="1505"/>
                    <a:pt x="976" y="2957"/>
                    <a:pt x="1015" y="3017"/>
                  </a:cubicBezTo>
                  <a:cubicBezTo>
                    <a:pt x="1075" y="3096"/>
                    <a:pt x="220" y="4310"/>
                    <a:pt x="120" y="4489"/>
                  </a:cubicBezTo>
                  <a:cubicBezTo>
                    <a:pt x="1" y="4668"/>
                    <a:pt x="1612" y="5285"/>
                    <a:pt x="1612" y="5285"/>
                  </a:cubicBezTo>
                  <a:lnTo>
                    <a:pt x="2388" y="3912"/>
                  </a:lnTo>
                  <a:cubicBezTo>
                    <a:pt x="2424" y="3912"/>
                    <a:pt x="2527" y="3945"/>
                    <a:pt x="2660" y="3945"/>
                  </a:cubicBezTo>
                  <a:cubicBezTo>
                    <a:pt x="2819" y="3945"/>
                    <a:pt x="3020" y="3898"/>
                    <a:pt x="3203" y="3693"/>
                  </a:cubicBezTo>
                  <a:cubicBezTo>
                    <a:pt x="3562" y="3315"/>
                    <a:pt x="3880" y="2798"/>
                    <a:pt x="3880" y="2798"/>
                  </a:cubicBezTo>
                  <a:cubicBezTo>
                    <a:pt x="3880" y="2798"/>
                    <a:pt x="3840" y="2102"/>
                    <a:pt x="3681" y="2022"/>
                  </a:cubicBezTo>
                  <a:cubicBezTo>
                    <a:pt x="3542" y="1963"/>
                    <a:pt x="4497" y="272"/>
                    <a:pt x="4337" y="73"/>
                  </a:cubicBezTo>
                  <a:cubicBezTo>
                    <a:pt x="4291" y="21"/>
                    <a:pt x="4244" y="0"/>
                    <a:pt x="4199"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863;p21">
              <a:extLst>
                <a:ext uri="{FF2B5EF4-FFF2-40B4-BE49-F238E27FC236}">
                  <a16:creationId xmlns:a16="http://schemas.microsoft.com/office/drawing/2014/main" id="{858BFF69-07D4-46D0-BF9B-0CE947358B66}"/>
                </a:ext>
              </a:extLst>
            </p:cNvPr>
            <p:cNvSpPr/>
            <p:nvPr/>
          </p:nvSpPr>
          <p:spPr>
            <a:xfrm>
              <a:off x="5295809" y="3405513"/>
              <a:ext cx="268683" cy="422707"/>
            </a:xfrm>
            <a:custGeom>
              <a:avLst/>
              <a:gdLst/>
              <a:ahLst/>
              <a:cxnLst/>
              <a:rect l="l" t="t" r="r" b="b"/>
              <a:pathLst>
                <a:path w="7986" h="12564" extrusionOk="0">
                  <a:moveTo>
                    <a:pt x="4901" y="0"/>
                  </a:moveTo>
                  <a:cubicBezTo>
                    <a:pt x="4680" y="0"/>
                    <a:pt x="4505" y="34"/>
                    <a:pt x="4405" y="107"/>
                  </a:cubicBezTo>
                  <a:cubicBezTo>
                    <a:pt x="3908" y="485"/>
                    <a:pt x="3649" y="1500"/>
                    <a:pt x="3390" y="2037"/>
                  </a:cubicBezTo>
                  <a:cubicBezTo>
                    <a:pt x="2853" y="3290"/>
                    <a:pt x="2356" y="4563"/>
                    <a:pt x="1958" y="5856"/>
                  </a:cubicBezTo>
                  <a:cubicBezTo>
                    <a:pt x="1422" y="7523"/>
                    <a:pt x="0" y="12563"/>
                    <a:pt x="3109" y="12563"/>
                  </a:cubicBezTo>
                  <a:cubicBezTo>
                    <a:pt x="3229" y="12563"/>
                    <a:pt x="3356" y="12556"/>
                    <a:pt x="3490" y="12540"/>
                  </a:cubicBezTo>
                  <a:cubicBezTo>
                    <a:pt x="4783" y="12361"/>
                    <a:pt x="5201" y="11466"/>
                    <a:pt x="5360" y="10432"/>
                  </a:cubicBezTo>
                  <a:cubicBezTo>
                    <a:pt x="5459" y="9795"/>
                    <a:pt x="5459" y="9159"/>
                    <a:pt x="5479" y="8602"/>
                  </a:cubicBezTo>
                  <a:cubicBezTo>
                    <a:pt x="5598" y="7508"/>
                    <a:pt x="5897" y="6453"/>
                    <a:pt x="6275" y="5399"/>
                  </a:cubicBezTo>
                  <a:cubicBezTo>
                    <a:pt x="6653" y="4384"/>
                    <a:pt x="7986" y="2495"/>
                    <a:pt x="7826" y="1341"/>
                  </a:cubicBezTo>
                  <a:cubicBezTo>
                    <a:pt x="7713" y="644"/>
                    <a:pt x="5871" y="0"/>
                    <a:pt x="4901" y="0"/>
                  </a:cubicBez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864;p21">
              <a:extLst>
                <a:ext uri="{FF2B5EF4-FFF2-40B4-BE49-F238E27FC236}">
                  <a16:creationId xmlns:a16="http://schemas.microsoft.com/office/drawing/2014/main" id="{2378051B-DA2C-49F4-A8AF-A99901F51845}"/>
                </a:ext>
              </a:extLst>
            </p:cNvPr>
            <p:cNvSpPr/>
            <p:nvPr/>
          </p:nvSpPr>
          <p:spPr>
            <a:xfrm>
              <a:off x="5312800" y="4574320"/>
              <a:ext cx="186120" cy="111464"/>
            </a:xfrm>
            <a:custGeom>
              <a:avLst/>
              <a:gdLst/>
              <a:ahLst/>
              <a:cxnLst/>
              <a:rect l="l" t="t" r="r" b="b"/>
              <a:pathLst>
                <a:path w="5532" h="3313" extrusionOk="0">
                  <a:moveTo>
                    <a:pt x="4327" y="1"/>
                  </a:moveTo>
                  <a:cubicBezTo>
                    <a:pt x="3360" y="1"/>
                    <a:pt x="1831" y="493"/>
                    <a:pt x="1712" y="538"/>
                  </a:cubicBezTo>
                  <a:cubicBezTo>
                    <a:pt x="657" y="856"/>
                    <a:pt x="1" y="1811"/>
                    <a:pt x="558" y="2766"/>
                  </a:cubicBezTo>
                  <a:cubicBezTo>
                    <a:pt x="797" y="3158"/>
                    <a:pt x="1131" y="3313"/>
                    <a:pt x="1514" y="3313"/>
                  </a:cubicBezTo>
                  <a:cubicBezTo>
                    <a:pt x="2025" y="3313"/>
                    <a:pt x="2624" y="3038"/>
                    <a:pt x="3204" y="2686"/>
                  </a:cubicBezTo>
                  <a:cubicBezTo>
                    <a:pt x="4198" y="2070"/>
                    <a:pt x="5531" y="757"/>
                    <a:pt x="5034" y="200"/>
                  </a:cubicBezTo>
                  <a:cubicBezTo>
                    <a:pt x="4909" y="55"/>
                    <a:pt x="4650" y="1"/>
                    <a:pt x="4327"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865;p21">
              <a:extLst>
                <a:ext uri="{FF2B5EF4-FFF2-40B4-BE49-F238E27FC236}">
                  <a16:creationId xmlns:a16="http://schemas.microsoft.com/office/drawing/2014/main" id="{130B5275-4995-4AF1-96D1-8B1C8B67E2B1}"/>
                </a:ext>
              </a:extLst>
            </p:cNvPr>
            <p:cNvSpPr/>
            <p:nvPr/>
          </p:nvSpPr>
          <p:spPr>
            <a:xfrm>
              <a:off x="5302774" y="4027161"/>
              <a:ext cx="152644" cy="631335"/>
            </a:xfrm>
            <a:custGeom>
              <a:avLst/>
              <a:gdLst/>
              <a:ahLst/>
              <a:cxnLst/>
              <a:rect l="l" t="t" r="r" b="b"/>
              <a:pathLst>
                <a:path w="4537" h="18765" extrusionOk="0">
                  <a:moveTo>
                    <a:pt x="1778" y="1"/>
                  </a:moveTo>
                  <a:cubicBezTo>
                    <a:pt x="1242" y="1"/>
                    <a:pt x="755" y="146"/>
                    <a:pt x="558" y="608"/>
                  </a:cubicBezTo>
                  <a:cubicBezTo>
                    <a:pt x="1" y="1841"/>
                    <a:pt x="498" y="3950"/>
                    <a:pt x="558" y="5541"/>
                  </a:cubicBezTo>
                  <a:cubicBezTo>
                    <a:pt x="597" y="7171"/>
                    <a:pt x="597" y="18134"/>
                    <a:pt x="597" y="18134"/>
                  </a:cubicBezTo>
                  <a:cubicBezTo>
                    <a:pt x="597" y="18134"/>
                    <a:pt x="597" y="18134"/>
                    <a:pt x="597" y="18134"/>
                  </a:cubicBezTo>
                  <a:cubicBezTo>
                    <a:pt x="937" y="18598"/>
                    <a:pt x="1387" y="18764"/>
                    <a:pt x="1856" y="18764"/>
                  </a:cubicBezTo>
                  <a:cubicBezTo>
                    <a:pt x="3034" y="18764"/>
                    <a:pt x="4337" y="17716"/>
                    <a:pt x="4337" y="17716"/>
                  </a:cubicBezTo>
                  <a:cubicBezTo>
                    <a:pt x="4337" y="17716"/>
                    <a:pt x="4297" y="15448"/>
                    <a:pt x="4437" y="13499"/>
                  </a:cubicBezTo>
                  <a:cubicBezTo>
                    <a:pt x="4536" y="11867"/>
                    <a:pt x="4198" y="4129"/>
                    <a:pt x="4198" y="4129"/>
                  </a:cubicBezTo>
                  <a:lnTo>
                    <a:pt x="3760" y="429"/>
                  </a:lnTo>
                  <a:cubicBezTo>
                    <a:pt x="3760" y="429"/>
                    <a:pt x="2697" y="1"/>
                    <a:pt x="1778"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866;p21">
              <a:extLst>
                <a:ext uri="{FF2B5EF4-FFF2-40B4-BE49-F238E27FC236}">
                  <a16:creationId xmlns:a16="http://schemas.microsoft.com/office/drawing/2014/main" id="{3321AFFD-D516-4A08-88C9-AD3BCB9B192A}"/>
                </a:ext>
              </a:extLst>
            </p:cNvPr>
            <p:cNvSpPr/>
            <p:nvPr/>
          </p:nvSpPr>
          <p:spPr>
            <a:xfrm>
              <a:off x="5458716" y="4618765"/>
              <a:ext cx="195473" cy="114458"/>
            </a:xfrm>
            <a:custGeom>
              <a:avLst/>
              <a:gdLst/>
              <a:ahLst/>
              <a:cxnLst/>
              <a:rect l="l" t="t" r="r" b="b"/>
              <a:pathLst>
                <a:path w="5810" h="3402" extrusionOk="0">
                  <a:moveTo>
                    <a:pt x="4558" y="1"/>
                  </a:moveTo>
                  <a:cubicBezTo>
                    <a:pt x="3540" y="1"/>
                    <a:pt x="1915" y="485"/>
                    <a:pt x="1811" y="530"/>
                  </a:cubicBezTo>
                  <a:cubicBezTo>
                    <a:pt x="697" y="848"/>
                    <a:pt x="1" y="1843"/>
                    <a:pt x="558" y="2817"/>
                  </a:cubicBezTo>
                  <a:cubicBezTo>
                    <a:pt x="819" y="3235"/>
                    <a:pt x="1183" y="3402"/>
                    <a:pt x="1598" y="3402"/>
                  </a:cubicBezTo>
                  <a:cubicBezTo>
                    <a:pt x="2132" y="3402"/>
                    <a:pt x="2750" y="3127"/>
                    <a:pt x="3342" y="2758"/>
                  </a:cubicBezTo>
                  <a:cubicBezTo>
                    <a:pt x="4417" y="2141"/>
                    <a:pt x="5809" y="768"/>
                    <a:pt x="5292" y="192"/>
                  </a:cubicBezTo>
                  <a:cubicBezTo>
                    <a:pt x="5164" y="53"/>
                    <a:pt x="4894" y="1"/>
                    <a:pt x="4558"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867;p21">
              <a:extLst>
                <a:ext uri="{FF2B5EF4-FFF2-40B4-BE49-F238E27FC236}">
                  <a16:creationId xmlns:a16="http://schemas.microsoft.com/office/drawing/2014/main" id="{C5A6CD4D-D4EE-42CF-A306-99C43CFF3CC0}"/>
                </a:ext>
              </a:extLst>
            </p:cNvPr>
            <p:cNvSpPr/>
            <p:nvPr/>
          </p:nvSpPr>
          <p:spPr>
            <a:xfrm>
              <a:off x="5373730" y="4060402"/>
              <a:ext cx="223566" cy="637828"/>
            </a:xfrm>
            <a:custGeom>
              <a:avLst/>
              <a:gdLst/>
              <a:ahLst/>
              <a:cxnLst/>
              <a:rect l="l" t="t" r="r" b="b"/>
              <a:pathLst>
                <a:path w="6645" h="18958" extrusionOk="0">
                  <a:moveTo>
                    <a:pt x="1634" y="0"/>
                  </a:moveTo>
                  <a:cubicBezTo>
                    <a:pt x="1275" y="0"/>
                    <a:pt x="917" y="111"/>
                    <a:pt x="677" y="416"/>
                  </a:cubicBezTo>
                  <a:cubicBezTo>
                    <a:pt x="0" y="1251"/>
                    <a:pt x="159" y="2604"/>
                    <a:pt x="776" y="3539"/>
                  </a:cubicBezTo>
                  <a:cubicBezTo>
                    <a:pt x="1154" y="4116"/>
                    <a:pt x="1671" y="4534"/>
                    <a:pt x="2288" y="4633"/>
                  </a:cubicBezTo>
                  <a:cubicBezTo>
                    <a:pt x="2387" y="4673"/>
                    <a:pt x="2487" y="4673"/>
                    <a:pt x="2586" y="4673"/>
                  </a:cubicBezTo>
                  <a:cubicBezTo>
                    <a:pt x="2626" y="5031"/>
                    <a:pt x="2666" y="5389"/>
                    <a:pt x="2666" y="5727"/>
                  </a:cubicBezTo>
                  <a:cubicBezTo>
                    <a:pt x="2725" y="7319"/>
                    <a:pt x="2725" y="18319"/>
                    <a:pt x="2725" y="18319"/>
                  </a:cubicBezTo>
                  <a:cubicBezTo>
                    <a:pt x="3070" y="18790"/>
                    <a:pt x="3531" y="18958"/>
                    <a:pt x="4012" y="18958"/>
                  </a:cubicBezTo>
                  <a:cubicBezTo>
                    <a:pt x="5197" y="18958"/>
                    <a:pt x="6505" y="17941"/>
                    <a:pt x="6505" y="17941"/>
                  </a:cubicBezTo>
                  <a:cubicBezTo>
                    <a:pt x="6505" y="17941"/>
                    <a:pt x="6425" y="15634"/>
                    <a:pt x="6545" y="13684"/>
                  </a:cubicBezTo>
                  <a:cubicBezTo>
                    <a:pt x="6644" y="12053"/>
                    <a:pt x="6326" y="4315"/>
                    <a:pt x="6326" y="4315"/>
                  </a:cubicBezTo>
                  <a:lnTo>
                    <a:pt x="5868" y="615"/>
                  </a:lnTo>
                  <a:cubicBezTo>
                    <a:pt x="5868" y="615"/>
                    <a:pt x="4790" y="170"/>
                    <a:pt x="3871" y="170"/>
                  </a:cubicBezTo>
                  <a:cubicBezTo>
                    <a:pt x="3561" y="170"/>
                    <a:pt x="3270" y="221"/>
                    <a:pt x="3044" y="356"/>
                  </a:cubicBezTo>
                  <a:cubicBezTo>
                    <a:pt x="2984" y="336"/>
                    <a:pt x="2964" y="316"/>
                    <a:pt x="2924" y="316"/>
                  </a:cubicBezTo>
                  <a:cubicBezTo>
                    <a:pt x="2586" y="177"/>
                    <a:pt x="2248" y="58"/>
                    <a:pt x="1890" y="18"/>
                  </a:cubicBezTo>
                  <a:cubicBezTo>
                    <a:pt x="1805" y="6"/>
                    <a:pt x="1720" y="0"/>
                    <a:pt x="1634"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868;p21">
              <a:extLst>
                <a:ext uri="{FF2B5EF4-FFF2-40B4-BE49-F238E27FC236}">
                  <a16:creationId xmlns:a16="http://schemas.microsoft.com/office/drawing/2014/main" id="{228CC8B8-A5D1-48AB-8670-4774A17E6631}"/>
                </a:ext>
              </a:extLst>
            </p:cNvPr>
            <p:cNvSpPr/>
            <p:nvPr/>
          </p:nvSpPr>
          <p:spPr>
            <a:xfrm>
              <a:off x="5251231" y="3713191"/>
              <a:ext cx="382199" cy="528653"/>
            </a:xfrm>
            <a:custGeom>
              <a:avLst/>
              <a:gdLst/>
              <a:ahLst/>
              <a:cxnLst/>
              <a:rect l="l" t="t" r="r" b="b"/>
              <a:pathLst>
                <a:path w="11360" h="15713" extrusionOk="0">
                  <a:moveTo>
                    <a:pt x="4801" y="1"/>
                  </a:moveTo>
                  <a:cubicBezTo>
                    <a:pt x="4334" y="1"/>
                    <a:pt x="3863" y="59"/>
                    <a:pt x="3522" y="332"/>
                  </a:cubicBezTo>
                  <a:cubicBezTo>
                    <a:pt x="2348" y="1247"/>
                    <a:pt x="2428" y="4211"/>
                    <a:pt x="2209" y="5683"/>
                  </a:cubicBezTo>
                  <a:cubicBezTo>
                    <a:pt x="1831" y="8170"/>
                    <a:pt x="1" y="13083"/>
                    <a:pt x="1" y="13083"/>
                  </a:cubicBezTo>
                  <a:cubicBezTo>
                    <a:pt x="796" y="15137"/>
                    <a:pt x="3084" y="15712"/>
                    <a:pt x="5400" y="15712"/>
                  </a:cubicBezTo>
                  <a:cubicBezTo>
                    <a:pt x="8357" y="15712"/>
                    <a:pt x="11360" y="14774"/>
                    <a:pt x="11360" y="14774"/>
                  </a:cubicBezTo>
                  <a:cubicBezTo>
                    <a:pt x="11360" y="14774"/>
                    <a:pt x="11081" y="12128"/>
                    <a:pt x="10066" y="6499"/>
                  </a:cubicBezTo>
                  <a:cubicBezTo>
                    <a:pt x="9549" y="3674"/>
                    <a:pt x="9549" y="1685"/>
                    <a:pt x="8813" y="949"/>
                  </a:cubicBezTo>
                  <a:cubicBezTo>
                    <a:pt x="8289" y="424"/>
                    <a:pt x="6552" y="33"/>
                    <a:pt x="5840" y="33"/>
                  </a:cubicBezTo>
                  <a:cubicBezTo>
                    <a:pt x="5823" y="33"/>
                    <a:pt x="5806" y="33"/>
                    <a:pt x="5790" y="34"/>
                  </a:cubicBezTo>
                  <a:cubicBezTo>
                    <a:pt x="5500" y="34"/>
                    <a:pt x="5151" y="1"/>
                    <a:pt x="4801" y="1"/>
                  </a:cubicBez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869;p21">
              <a:extLst>
                <a:ext uri="{FF2B5EF4-FFF2-40B4-BE49-F238E27FC236}">
                  <a16:creationId xmlns:a16="http://schemas.microsoft.com/office/drawing/2014/main" id="{F57A851D-FCB4-4CFB-920E-73A9D6F85AE3}"/>
                </a:ext>
              </a:extLst>
            </p:cNvPr>
            <p:cNvSpPr/>
            <p:nvPr/>
          </p:nvSpPr>
          <p:spPr>
            <a:xfrm>
              <a:off x="5251231" y="3708279"/>
              <a:ext cx="382199" cy="602367"/>
            </a:xfrm>
            <a:custGeom>
              <a:avLst/>
              <a:gdLst/>
              <a:ahLst/>
              <a:cxnLst/>
              <a:rect l="l" t="t" r="r" b="b"/>
              <a:pathLst>
                <a:path w="11360" h="17904" extrusionOk="0">
                  <a:moveTo>
                    <a:pt x="1" y="13229"/>
                  </a:moveTo>
                  <a:cubicBezTo>
                    <a:pt x="1" y="13229"/>
                    <a:pt x="1831" y="8316"/>
                    <a:pt x="2209" y="5829"/>
                  </a:cubicBezTo>
                  <a:cubicBezTo>
                    <a:pt x="2428" y="4357"/>
                    <a:pt x="2348" y="1393"/>
                    <a:pt x="3522" y="478"/>
                  </a:cubicBezTo>
                  <a:cubicBezTo>
                    <a:pt x="4119" y="0"/>
                    <a:pt x="5113" y="180"/>
                    <a:pt x="5790" y="180"/>
                  </a:cubicBezTo>
                  <a:cubicBezTo>
                    <a:pt x="6466" y="160"/>
                    <a:pt x="8276" y="557"/>
                    <a:pt x="8813" y="1095"/>
                  </a:cubicBezTo>
                  <a:cubicBezTo>
                    <a:pt x="9549" y="1831"/>
                    <a:pt x="9549" y="3820"/>
                    <a:pt x="10066" y="6645"/>
                  </a:cubicBezTo>
                  <a:cubicBezTo>
                    <a:pt x="11081" y="12274"/>
                    <a:pt x="11360" y="14920"/>
                    <a:pt x="11360" y="14920"/>
                  </a:cubicBezTo>
                  <a:cubicBezTo>
                    <a:pt x="11360" y="14920"/>
                    <a:pt x="1811" y="17904"/>
                    <a:pt x="1" y="13229"/>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870;p21">
              <a:extLst>
                <a:ext uri="{FF2B5EF4-FFF2-40B4-BE49-F238E27FC236}">
                  <a16:creationId xmlns:a16="http://schemas.microsoft.com/office/drawing/2014/main" id="{BB9E93FD-E482-4010-8E58-89442A7B5E60}"/>
                </a:ext>
              </a:extLst>
            </p:cNvPr>
            <p:cNvSpPr/>
            <p:nvPr/>
          </p:nvSpPr>
          <p:spPr>
            <a:xfrm>
              <a:off x="5393782" y="3513511"/>
              <a:ext cx="190595" cy="234030"/>
            </a:xfrm>
            <a:custGeom>
              <a:avLst/>
              <a:gdLst/>
              <a:ahLst/>
              <a:cxnLst/>
              <a:rect l="l" t="t" r="r" b="b"/>
              <a:pathLst>
                <a:path w="5665" h="6956" extrusionOk="0">
                  <a:moveTo>
                    <a:pt x="2090" y="1"/>
                  </a:moveTo>
                  <a:cubicBezTo>
                    <a:pt x="936" y="160"/>
                    <a:pt x="1" y="975"/>
                    <a:pt x="160" y="2189"/>
                  </a:cubicBezTo>
                  <a:cubicBezTo>
                    <a:pt x="260" y="2965"/>
                    <a:pt x="637" y="3760"/>
                    <a:pt x="1095" y="4357"/>
                  </a:cubicBezTo>
                  <a:cubicBezTo>
                    <a:pt x="1155" y="4397"/>
                    <a:pt x="1175" y="4457"/>
                    <a:pt x="1194" y="4536"/>
                  </a:cubicBezTo>
                  <a:lnTo>
                    <a:pt x="558" y="4536"/>
                  </a:lnTo>
                  <a:cubicBezTo>
                    <a:pt x="558" y="4536"/>
                    <a:pt x="379" y="6247"/>
                    <a:pt x="439" y="6386"/>
                  </a:cubicBezTo>
                  <a:cubicBezTo>
                    <a:pt x="465" y="6492"/>
                    <a:pt x="893" y="6955"/>
                    <a:pt x="1601" y="6955"/>
                  </a:cubicBezTo>
                  <a:cubicBezTo>
                    <a:pt x="1962" y="6955"/>
                    <a:pt x="2395" y="6835"/>
                    <a:pt x="2885" y="6486"/>
                  </a:cubicBezTo>
                  <a:cubicBezTo>
                    <a:pt x="2885" y="6486"/>
                    <a:pt x="2865" y="5531"/>
                    <a:pt x="3005" y="5292"/>
                  </a:cubicBezTo>
                  <a:cubicBezTo>
                    <a:pt x="3124" y="5093"/>
                    <a:pt x="3999" y="5073"/>
                    <a:pt x="4119" y="4874"/>
                  </a:cubicBezTo>
                  <a:cubicBezTo>
                    <a:pt x="4238" y="4675"/>
                    <a:pt x="4119" y="3482"/>
                    <a:pt x="4159" y="3203"/>
                  </a:cubicBezTo>
                  <a:cubicBezTo>
                    <a:pt x="4218" y="2965"/>
                    <a:pt x="5491" y="2288"/>
                    <a:pt x="5591" y="2109"/>
                  </a:cubicBezTo>
                  <a:cubicBezTo>
                    <a:pt x="5665" y="2011"/>
                    <a:pt x="5555" y="1973"/>
                    <a:pt x="5262" y="1973"/>
                  </a:cubicBezTo>
                  <a:cubicBezTo>
                    <a:pt x="5082" y="1973"/>
                    <a:pt x="4834" y="1987"/>
                    <a:pt x="4517" y="2010"/>
                  </a:cubicBezTo>
                  <a:cubicBezTo>
                    <a:pt x="4421" y="2031"/>
                    <a:pt x="4302" y="2052"/>
                    <a:pt x="4189" y="2052"/>
                  </a:cubicBezTo>
                  <a:cubicBezTo>
                    <a:pt x="4089" y="2052"/>
                    <a:pt x="3994" y="2036"/>
                    <a:pt x="3920" y="1990"/>
                  </a:cubicBezTo>
                  <a:cubicBezTo>
                    <a:pt x="3542" y="1711"/>
                    <a:pt x="3542" y="1055"/>
                    <a:pt x="3283" y="677"/>
                  </a:cubicBezTo>
                  <a:cubicBezTo>
                    <a:pt x="3064" y="359"/>
                    <a:pt x="2726" y="60"/>
                    <a:pt x="2328"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871;p21">
              <a:extLst>
                <a:ext uri="{FF2B5EF4-FFF2-40B4-BE49-F238E27FC236}">
                  <a16:creationId xmlns:a16="http://schemas.microsoft.com/office/drawing/2014/main" id="{E4B2761B-36DE-4D68-B89D-FCA482041753}"/>
                </a:ext>
              </a:extLst>
            </p:cNvPr>
            <p:cNvSpPr/>
            <p:nvPr/>
          </p:nvSpPr>
          <p:spPr>
            <a:xfrm>
              <a:off x="5490846" y="3573634"/>
              <a:ext cx="15409" cy="21330"/>
            </a:xfrm>
            <a:custGeom>
              <a:avLst/>
              <a:gdLst/>
              <a:ahLst/>
              <a:cxnLst/>
              <a:rect l="l" t="t" r="r" b="b"/>
              <a:pathLst>
                <a:path w="458" h="634" extrusionOk="0">
                  <a:moveTo>
                    <a:pt x="211" y="0"/>
                  </a:moveTo>
                  <a:cubicBezTo>
                    <a:pt x="201" y="0"/>
                    <a:pt x="190" y="1"/>
                    <a:pt x="179" y="4"/>
                  </a:cubicBezTo>
                  <a:lnTo>
                    <a:pt x="140" y="44"/>
                  </a:lnTo>
                  <a:cubicBezTo>
                    <a:pt x="60" y="64"/>
                    <a:pt x="0" y="123"/>
                    <a:pt x="40" y="203"/>
                  </a:cubicBezTo>
                  <a:lnTo>
                    <a:pt x="140" y="541"/>
                  </a:lnTo>
                  <a:cubicBezTo>
                    <a:pt x="155" y="587"/>
                    <a:pt x="206" y="634"/>
                    <a:pt x="256" y="634"/>
                  </a:cubicBezTo>
                  <a:cubicBezTo>
                    <a:pt x="271" y="634"/>
                    <a:pt x="285" y="630"/>
                    <a:pt x="299" y="621"/>
                  </a:cubicBezTo>
                  <a:lnTo>
                    <a:pt x="358" y="601"/>
                  </a:lnTo>
                  <a:cubicBezTo>
                    <a:pt x="438" y="581"/>
                    <a:pt x="458" y="501"/>
                    <a:pt x="458" y="422"/>
                  </a:cubicBezTo>
                  <a:lnTo>
                    <a:pt x="358" y="104"/>
                  </a:lnTo>
                  <a:cubicBezTo>
                    <a:pt x="341" y="52"/>
                    <a:pt x="279" y="0"/>
                    <a:pt x="211"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872;p21">
              <a:extLst>
                <a:ext uri="{FF2B5EF4-FFF2-40B4-BE49-F238E27FC236}">
                  <a16:creationId xmlns:a16="http://schemas.microsoft.com/office/drawing/2014/main" id="{C7E6381D-0076-481E-9608-DCEE124A5276}"/>
                </a:ext>
              </a:extLst>
            </p:cNvPr>
            <p:cNvSpPr/>
            <p:nvPr/>
          </p:nvSpPr>
          <p:spPr>
            <a:xfrm>
              <a:off x="5502891" y="3623966"/>
              <a:ext cx="31491" cy="29102"/>
            </a:xfrm>
            <a:custGeom>
              <a:avLst/>
              <a:gdLst/>
              <a:ahLst/>
              <a:cxnLst/>
              <a:rect l="l" t="t" r="r" b="b"/>
              <a:pathLst>
                <a:path w="936" h="865" extrusionOk="0">
                  <a:moveTo>
                    <a:pt x="0" y="0"/>
                  </a:moveTo>
                  <a:cubicBezTo>
                    <a:pt x="0" y="0"/>
                    <a:pt x="289" y="865"/>
                    <a:pt x="706" y="865"/>
                  </a:cubicBezTo>
                  <a:cubicBezTo>
                    <a:pt x="778" y="865"/>
                    <a:pt x="855" y="838"/>
                    <a:pt x="935" y="776"/>
                  </a:cubicBezTo>
                  <a:lnTo>
                    <a:pt x="935" y="99"/>
                  </a:lnTo>
                  <a:cubicBezTo>
                    <a:pt x="906" y="114"/>
                    <a:pt x="857" y="120"/>
                    <a:pt x="796" y="120"/>
                  </a:cubicBezTo>
                  <a:cubicBezTo>
                    <a:pt x="520" y="120"/>
                    <a:pt x="1" y="0"/>
                    <a:pt x="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873;p21">
              <a:extLst>
                <a:ext uri="{FF2B5EF4-FFF2-40B4-BE49-F238E27FC236}">
                  <a16:creationId xmlns:a16="http://schemas.microsoft.com/office/drawing/2014/main" id="{83C7FCEE-0A78-4C00-98A9-050E900059C1}"/>
                </a:ext>
              </a:extLst>
            </p:cNvPr>
            <p:cNvSpPr/>
            <p:nvPr/>
          </p:nvSpPr>
          <p:spPr>
            <a:xfrm>
              <a:off x="5340254" y="3481818"/>
              <a:ext cx="178718" cy="215021"/>
            </a:xfrm>
            <a:custGeom>
              <a:avLst/>
              <a:gdLst/>
              <a:ahLst/>
              <a:cxnLst/>
              <a:rect l="l" t="t" r="r" b="b"/>
              <a:pathLst>
                <a:path w="5312" h="6391" extrusionOk="0">
                  <a:moveTo>
                    <a:pt x="4120" y="1"/>
                  </a:moveTo>
                  <a:cubicBezTo>
                    <a:pt x="3945" y="1"/>
                    <a:pt x="3777" y="48"/>
                    <a:pt x="3641" y="127"/>
                  </a:cubicBezTo>
                  <a:cubicBezTo>
                    <a:pt x="3461" y="49"/>
                    <a:pt x="3270" y="11"/>
                    <a:pt x="3080" y="11"/>
                  </a:cubicBezTo>
                  <a:cubicBezTo>
                    <a:pt x="2641" y="11"/>
                    <a:pt x="2208" y="216"/>
                    <a:pt x="1930" y="605"/>
                  </a:cubicBezTo>
                  <a:cubicBezTo>
                    <a:pt x="1691" y="605"/>
                    <a:pt x="1453" y="644"/>
                    <a:pt x="1254" y="803"/>
                  </a:cubicBezTo>
                  <a:cubicBezTo>
                    <a:pt x="935" y="1042"/>
                    <a:pt x="737" y="1500"/>
                    <a:pt x="697" y="1898"/>
                  </a:cubicBezTo>
                  <a:cubicBezTo>
                    <a:pt x="259" y="2156"/>
                    <a:pt x="1" y="2713"/>
                    <a:pt x="180" y="3250"/>
                  </a:cubicBezTo>
                  <a:cubicBezTo>
                    <a:pt x="239" y="3429"/>
                    <a:pt x="339" y="3608"/>
                    <a:pt x="458" y="3728"/>
                  </a:cubicBezTo>
                  <a:lnTo>
                    <a:pt x="458" y="3947"/>
                  </a:lnTo>
                  <a:cubicBezTo>
                    <a:pt x="498" y="4285"/>
                    <a:pt x="677" y="4543"/>
                    <a:pt x="935" y="4782"/>
                  </a:cubicBezTo>
                  <a:cubicBezTo>
                    <a:pt x="975" y="4822"/>
                    <a:pt x="995" y="5220"/>
                    <a:pt x="1055" y="5299"/>
                  </a:cubicBezTo>
                  <a:cubicBezTo>
                    <a:pt x="1134" y="5478"/>
                    <a:pt x="1234" y="5637"/>
                    <a:pt x="1373" y="5797"/>
                  </a:cubicBezTo>
                  <a:cubicBezTo>
                    <a:pt x="1694" y="6104"/>
                    <a:pt x="2260" y="6391"/>
                    <a:pt x="2761" y="6391"/>
                  </a:cubicBezTo>
                  <a:cubicBezTo>
                    <a:pt x="2975" y="6391"/>
                    <a:pt x="3176" y="6339"/>
                    <a:pt x="3342" y="6214"/>
                  </a:cubicBezTo>
                  <a:cubicBezTo>
                    <a:pt x="3820" y="5876"/>
                    <a:pt x="3661" y="5319"/>
                    <a:pt x="3362" y="4941"/>
                  </a:cubicBezTo>
                  <a:cubicBezTo>
                    <a:pt x="3124" y="4623"/>
                    <a:pt x="2626" y="4225"/>
                    <a:pt x="2626" y="3807"/>
                  </a:cubicBezTo>
                  <a:cubicBezTo>
                    <a:pt x="2626" y="3708"/>
                    <a:pt x="2646" y="3588"/>
                    <a:pt x="2746" y="3509"/>
                  </a:cubicBezTo>
                  <a:cubicBezTo>
                    <a:pt x="2788" y="3475"/>
                    <a:pt x="2827" y="3461"/>
                    <a:pt x="2863" y="3461"/>
                  </a:cubicBezTo>
                  <a:cubicBezTo>
                    <a:pt x="2995" y="3461"/>
                    <a:pt x="3089" y="3654"/>
                    <a:pt x="3183" y="3748"/>
                  </a:cubicBezTo>
                  <a:cubicBezTo>
                    <a:pt x="3278" y="3842"/>
                    <a:pt x="3550" y="4329"/>
                    <a:pt x="3731" y="4329"/>
                  </a:cubicBezTo>
                  <a:cubicBezTo>
                    <a:pt x="3741" y="4329"/>
                    <a:pt x="3751" y="4328"/>
                    <a:pt x="3760" y="4324"/>
                  </a:cubicBezTo>
                  <a:cubicBezTo>
                    <a:pt x="4437" y="4126"/>
                    <a:pt x="3919" y="3210"/>
                    <a:pt x="3939" y="2693"/>
                  </a:cubicBezTo>
                  <a:cubicBezTo>
                    <a:pt x="4138" y="2634"/>
                    <a:pt x="4357" y="2514"/>
                    <a:pt x="4456" y="2335"/>
                  </a:cubicBezTo>
                  <a:cubicBezTo>
                    <a:pt x="4516" y="2236"/>
                    <a:pt x="4536" y="2136"/>
                    <a:pt x="4556" y="2037"/>
                  </a:cubicBezTo>
                  <a:cubicBezTo>
                    <a:pt x="4815" y="1997"/>
                    <a:pt x="5053" y="1858"/>
                    <a:pt x="5173" y="1619"/>
                  </a:cubicBezTo>
                  <a:cubicBezTo>
                    <a:pt x="5312" y="1400"/>
                    <a:pt x="5312" y="1102"/>
                    <a:pt x="5173" y="803"/>
                  </a:cubicBezTo>
                  <a:cubicBezTo>
                    <a:pt x="5053" y="465"/>
                    <a:pt x="4775" y="207"/>
                    <a:pt x="4516" y="87"/>
                  </a:cubicBezTo>
                  <a:cubicBezTo>
                    <a:pt x="4388" y="27"/>
                    <a:pt x="4252" y="1"/>
                    <a:pt x="4120"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874;p21">
              <a:extLst>
                <a:ext uri="{FF2B5EF4-FFF2-40B4-BE49-F238E27FC236}">
                  <a16:creationId xmlns:a16="http://schemas.microsoft.com/office/drawing/2014/main" id="{BC5A5BE6-A26D-4AFC-872F-EB65D97EEDED}"/>
                </a:ext>
              </a:extLst>
            </p:cNvPr>
            <p:cNvSpPr/>
            <p:nvPr/>
          </p:nvSpPr>
          <p:spPr>
            <a:xfrm>
              <a:off x="5747856" y="3358915"/>
              <a:ext cx="136562" cy="184741"/>
            </a:xfrm>
            <a:custGeom>
              <a:avLst/>
              <a:gdLst/>
              <a:ahLst/>
              <a:cxnLst/>
              <a:rect l="l" t="t" r="r" b="b"/>
              <a:pathLst>
                <a:path w="4059" h="5491" extrusionOk="0">
                  <a:moveTo>
                    <a:pt x="975" y="0"/>
                  </a:moveTo>
                  <a:lnTo>
                    <a:pt x="975" y="0"/>
                  </a:lnTo>
                  <a:cubicBezTo>
                    <a:pt x="954" y="11"/>
                    <a:pt x="933" y="21"/>
                    <a:pt x="915" y="34"/>
                  </a:cubicBezTo>
                  <a:lnTo>
                    <a:pt x="915" y="34"/>
                  </a:lnTo>
                  <a:lnTo>
                    <a:pt x="975" y="0"/>
                  </a:lnTo>
                  <a:close/>
                  <a:moveTo>
                    <a:pt x="4058" y="5192"/>
                  </a:moveTo>
                  <a:lnTo>
                    <a:pt x="3962" y="5252"/>
                  </a:lnTo>
                  <a:lnTo>
                    <a:pt x="3979" y="5252"/>
                  </a:lnTo>
                  <a:cubicBezTo>
                    <a:pt x="3999" y="5232"/>
                    <a:pt x="4038" y="5232"/>
                    <a:pt x="4058" y="5192"/>
                  </a:cubicBezTo>
                  <a:close/>
                  <a:moveTo>
                    <a:pt x="915" y="34"/>
                  </a:moveTo>
                  <a:lnTo>
                    <a:pt x="557" y="239"/>
                  </a:lnTo>
                  <a:cubicBezTo>
                    <a:pt x="537" y="279"/>
                    <a:pt x="478" y="299"/>
                    <a:pt x="458" y="319"/>
                  </a:cubicBezTo>
                  <a:cubicBezTo>
                    <a:pt x="458" y="319"/>
                    <a:pt x="438" y="319"/>
                    <a:pt x="438" y="339"/>
                  </a:cubicBezTo>
                  <a:lnTo>
                    <a:pt x="358" y="418"/>
                  </a:lnTo>
                  <a:lnTo>
                    <a:pt x="279" y="498"/>
                  </a:lnTo>
                  <a:cubicBezTo>
                    <a:pt x="279" y="498"/>
                    <a:pt x="279" y="518"/>
                    <a:pt x="259" y="518"/>
                  </a:cubicBezTo>
                  <a:cubicBezTo>
                    <a:pt x="239" y="538"/>
                    <a:pt x="199" y="597"/>
                    <a:pt x="179" y="617"/>
                  </a:cubicBezTo>
                  <a:cubicBezTo>
                    <a:pt x="159" y="677"/>
                    <a:pt x="139" y="697"/>
                    <a:pt x="100" y="737"/>
                  </a:cubicBezTo>
                  <a:cubicBezTo>
                    <a:pt x="80" y="776"/>
                    <a:pt x="80" y="816"/>
                    <a:pt x="60" y="836"/>
                  </a:cubicBezTo>
                  <a:lnTo>
                    <a:pt x="60" y="876"/>
                  </a:lnTo>
                  <a:cubicBezTo>
                    <a:pt x="60" y="896"/>
                    <a:pt x="40" y="916"/>
                    <a:pt x="40" y="935"/>
                  </a:cubicBezTo>
                  <a:lnTo>
                    <a:pt x="40" y="975"/>
                  </a:lnTo>
                  <a:lnTo>
                    <a:pt x="40" y="995"/>
                  </a:lnTo>
                  <a:cubicBezTo>
                    <a:pt x="40" y="1015"/>
                    <a:pt x="40" y="1035"/>
                    <a:pt x="0" y="1035"/>
                  </a:cubicBezTo>
                  <a:lnTo>
                    <a:pt x="0" y="1075"/>
                  </a:lnTo>
                  <a:lnTo>
                    <a:pt x="0" y="1095"/>
                  </a:lnTo>
                  <a:lnTo>
                    <a:pt x="0" y="1134"/>
                  </a:lnTo>
                  <a:lnTo>
                    <a:pt x="0" y="1174"/>
                  </a:lnTo>
                  <a:lnTo>
                    <a:pt x="0" y="1194"/>
                  </a:lnTo>
                  <a:lnTo>
                    <a:pt x="0" y="1254"/>
                  </a:lnTo>
                  <a:lnTo>
                    <a:pt x="0" y="1274"/>
                  </a:lnTo>
                  <a:lnTo>
                    <a:pt x="0" y="1313"/>
                  </a:lnTo>
                  <a:lnTo>
                    <a:pt x="0" y="1373"/>
                  </a:lnTo>
                  <a:lnTo>
                    <a:pt x="0" y="1393"/>
                  </a:lnTo>
                  <a:lnTo>
                    <a:pt x="0" y="1453"/>
                  </a:lnTo>
                  <a:lnTo>
                    <a:pt x="0" y="1473"/>
                  </a:lnTo>
                  <a:lnTo>
                    <a:pt x="0" y="1572"/>
                  </a:lnTo>
                  <a:lnTo>
                    <a:pt x="0" y="1671"/>
                  </a:lnTo>
                  <a:lnTo>
                    <a:pt x="0" y="1691"/>
                  </a:lnTo>
                  <a:lnTo>
                    <a:pt x="0" y="1751"/>
                  </a:lnTo>
                  <a:lnTo>
                    <a:pt x="0" y="1791"/>
                  </a:lnTo>
                  <a:lnTo>
                    <a:pt x="0" y="1811"/>
                  </a:lnTo>
                  <a:lnTo>
                    <a:pt x="0" y="1870"/>
                  </a:lnTo>
                  <a:lnTo>
                    <a:pt x="0" y="1890"/>
                  </a:lnTo>
                  <a:lnTo>
                    <a:pt x="0" y="1950"/>
                  </a:lnTo>
                  <a:lnTo>
                    <a:pt x="0" y="1970"/>
                  </a:lnTo>
                  <a:cubicBezTo>
                    <a:pt x="0" y="1990"/>
                    <a:pt x="0" y="2049"/>
                    <a:pt x="40" y="2069"/>
                  </a:cubicBezTo>
                  <a:lnTo>
                    <a:pt x="40" y="2089"/>
                  </a:lnTo>
                  <a:cubicBezTo>
                    <a:pt x="40" y="2109"/>
                    <a:pt x="40" y="2149"/>
                    <a:pt x="60" y="2169"/>
                  </a:cubicBezTo>
                  <a:lnTo>
                    <a:pt x="60" y="2189"/>
                  </a:lnTo>
                  <a:lnTo>
                    <a:pt x="60" y="2248"/>
                  </a:lnTo>
                  <a:lnTo>
                    <a:pt x="60" y="2288"/>
                  </a:lnTo>
                  <a:lnTo>
                    <a:pt x="60" y="2308"/>
                  </a:lnTo>
                  <a:lnTo>
                    <a:pt x="60" y="2368"/>
                  </a:lnTo>
                  <a:lnTo>
                    <a:pt x="60" y="2388"/>
                  </a:lnTo>
                  <a:lnTo>
                    <a:pt x="60" y="2447"/>
                  </a:lnTo>
                  <a:lnTo>
                    <a:pt x="60" y="2487"/>
                  </a:lnTo>
                  <a:lnTo>
                    <a:pt x="60" y="2507"/>
                  </a:lnTo>
                  <a:cubicBezTo>
                    <a:pt x="60" y="2547"/>
                    <a:pt x="60" y="2567"/>
                    <a:pt x="80" y="2587"/>
                  </a:cubicBezTo>
                  <a:lnTo>
                    <a:pt x="80" y="2646"/>
                  </a:lnTo>
                  <a:cubicBezTo>
                    <a:pt x="80" y="2666"/>
                    <a:pt x="100" y="2706"/>
                    <a:pt x="100" y="2746"/>
                  </a:cubicBezTo>
                  <a:lnTo>
                    <a:pt x="100" y="2766"/>
                  </a:lnTo>
                  <a:cubicBezTo>
                    <a:pt x="100" y="2785"/>
                    <a:pt x="139" y="2805"/>
                    <a:pt x="139" y="2865"/>
                  </a:cubicBezTo>
                  <a:lnTo>
                    <a:pt x="139" y="2885"/>
                  </a:lnTo>
                  <a:cubicBezTo>
                    <a:pt x="139" y="2885"/>
                    <a:pt x="139" y="2905"/>
                    <a:pt x="159" y="2905"/>
                  </a:cubicBezTo>
                  <a:cubicBezTo>
                    <a:pt x="159" y="2945"/>
                    <a:pt x="179" y="2945"/>
                    <a:pt x="179" y="2964"/>
                  </a:cubicBezTo>
                  <a:cubicBezTo>
                    <a:pt x="179" y="2964"/>
                    <a:pt x="179" y="2984"/>
                    <a:pt x="199" y="2984"/>
                  </a:cubicBezTo>
                  <a:cubicBezTo>
                    <a:pt x="199" y="3004"/>
                    <a:pt x="199" y="3004"/>
                    <a:pt x="219" y="3044"/>
                  </a:cubicBezTo>
                  <a:lnTo>
                    <a:pt x="219" y="3064"/>
                  </a:lnTo>
                  <a:cubicBezTo>
                    <a:pt x="219" y="3084"/>
                    <a:pt x="259" y="3104"/>
                    <a:pt x="259" y="3104"/>
                  </a:cubicBezTo>
                  <a:cubicBezTo>
                    <a:pt x="259" y="3104"/>
                    <a:pt x="259" y="3144"/>
                    <a:pt x="279" y="3144"/>
                  </a:cubicBezTo>
                  <a:cubicBezTo>
                    <a:pt x="299" y="3163"/>
                    <a:pt x="299" y="3203"/>
                    <a:pt x="318" y="3243"/>
                  </a:cubicBezTo>
                  <a:cubicBezTo>
                    <a:pt x="318" y="3243"/>
                    <a:pt x="318" y="3263"/>
                    <a:pt x="358" y="3263"/>
                  </a:cubicBezTo>
                  <a:cubicBezTo>
                    <a:pt x="358" y="3283"/>
                    <a:pt x="378" y="3303"/>
                    <a:pt x="378" y="3342"/>
                  </a:cubicBezTo>
                  <a:cubicBezTo>
                    <a:pt x="378" y="3362"/>
                    <a:pt x="398" y="3382"/>
                    <a:pt x="398" y="3402"/>
                  </a:cubicBezTo>
                  <a:cubicBezTo>
                    <a:pt x="398" y="3442"/>
                    <a:pt x="418" y="3442"/>
                    <a:pt x="418" y="3462"/>
                  </a:cubicBezTo>
                  <a:cubicBezTo>
                    <a:pt x="458" y="3502"/>
                    <a:pt x="478" y="3561"/>
                    <a:pt x="517" y="3641"/>
                  </a:cubicBezTo>
                  <a:lnTo>
                    <a:pt x="517" y="3661"/>
                  </a:lnTo>
                  <a:lnTo>
                    <a:pt x="517" y="3681"/>
                  </a:lnTo>
                  <a:lnTo>
                    <a:pt x="677" y="3899"/>
                  </a:lnTo>
                  <a:cubicBezTo>
                    <a:pt x="677" y="3899"/>
                    <a:pt x="677" y="3939"/>
                    <a:pt x="696" y="3939"/>
                  </a:cubicBezTo>
                  <a:cubicBezTo>
                    <a:pt x="756" y="3979"/>
                    <a:pt x="776" y="4059"/>
                    <a:pt x="816" y="4098"/>
                  </a:cubicBezTo>
                  <a:lnTo>
                    <a:pt x="816" y="4138"/>
                  </a:lnTo>
                  <a:cubicBezTo>
                    <a:pt x="856" y="4158"/>
                    <a:pt x="875" y="4198"/>
                    <a:pt x="895" y="4238"/>
                  </a:cubicBezTo>
                  <a:cubicBezTo>
                    <a:pt x="915" y="4258"/>
                    <a:pt x="955" y="4277"/>
                    <a:pt x="955" y="4297"/>
                  </a:cubicBezTo>
                  <a:lnTo>
                    <a:pt x="975" y="4337"/>
                  </a:lnTo>
                  <a:cubicBezTo>
                    <a:pt x="995" y="4357"/>
                    <a:pt x="1015" y="4397"/>
                    <a:pt x="1054" y="4437"/>
                  </a:cubicBezTo>
                  <a:lnTo>
                    <a:pt x="1074" y="4456"/>
                  </a:lnTo>
                  <a:cubicBezTo>
                    <a:pt x="1094" y="4476"/>
                    <a:pt x="1094" y="4496"/>
                    <a:pt x="1114" y="4496"/>
                  </a:cubicBezTo>
                  <a:cubicBezTo>
                    <a:pt x="1114" y="4536"/>
                    <a:pt x="1154" y="4536"/>
                    <a:pt x="1154" y="4556"/>
                  </a:cubicBezTo>
                  <a:lnTo>
                    <a:pt x="1194" y="4596"/>
                  </a:lnTo>
                  <a:lnTo>
                    <a:pt x="1214" y="4635"/>
                  </a:lnTo>
                  <a:lnTo>
                    <a:pt x="1273" y="4675"/>
                  </a:lnTo>
                  <a:lnTo>
                    <a:pt x="1293" y="4695"/>
                  </a:lnTo>
                  <a:cubicBezTo>
                    <a:pt x="1293" y="4695"/>
                    <a:pt x="1313" y="4695"/>
                    <a:pt x="1313" y="4735"/>
                  </a:cubicBezTo>
                  <a:lnTo>
                    <a:pt x="1373" y="4775"/>
                  </a:lnTo>
                  <a:lnTo>
                    <a:pt x="1393" y="4795"/>
                  </a:lnTo>
                  <a:lnTo>
                    <a:pt x="1413" y="4834"/>
                  </a:lnTo>
                  <a:lnTo>
                    <a:pt x="1472" y="4874"/>
                  </a:lnTo>
                  <a:lnTo>
                    <a:pt x="1492" y="4894"/>
                  </a:lnTo>
                  <a:lnTo>
                    <a:pt x="1512" y="4934"/>
                  </a:lnTo>
                  <a:cubicBezTo>
                    <a:pt x="1552" y="4934"/>
                    <a:pt x="1552" y="4954"/>
                    <a:pt x="1572" y="4954"/>
                  </a:cubicBezTo>
                  <a:lnTo>
                    <a:pt x="1592" y="4974"/>
                  </a:lnTo>
                  <a:lnTo>
                    <a:pt x="1611" y="4994"/>
                  </a:lnTo>
                  <a:cubicBezTo>
                    <a:pt x="1651" y="4994"/>
                    <a:pt x="1651" y="5033"/>
                    <a:pt x="1671" y="5033"/>
                  </a:cubicBezTo>
                  <a:lnTo>
                    <a:pt x="1691" y="5053"/>
                  </a:lnTo>
                  <a:cubicBezTo>
                    <a:pt x="1711" y="5053"/>
                    <a:pt x="1711" y="5073"/>
                    <a:pt x="1751" y="5073"/>
                  </a:cubicBezTo>
                  <a:lnTo>
                    <a:pt x="1771" y="5093"/>
                  </a:lnTo>
                  <a:cubicBezTo>
                    <a:pt x="1791" y="5133"/>
                    <a:pt x="1810" y="5153"/>
                    <a:pt x="1870" y="5153"/>
                  </a:cubicBezTo>
                  <a:cubicBezTo>
                    <a:pt x="1890" y="5173"/>
                    <a:pt x="1910" y="5173"/>
                    <a:pt x="1950" y="5192"/>
                  </a:cubicBezTo>
                  <a:lnTo>
                    <a:pt x="1970" y="5192"/>
                  </a:lnTo>
                  <a:cubicBezTo>
                    <a:pt x="1989" y="5232"/>
                    <a:pt x="2009" y="5232"/>
                    <a:pt x="2049" y="5252"/>
                  </a:cubicBezTo>
                  <a:cubicBezTo>
                    <a:pt x="2049" y="5252"/>
                    <a:pt x="2069" y="5252"/>
                    <a:pt x="2069" y="5272"/>
                  </a:cubicBezTo>
                  <a:cubicBezTo>
                    <a:pt x="2069" y="5272"/>
                    <a:pt x="2089" y="5272"/>
                    <a:pt x="2089" y="5292"/>
                  </a:cubicBezTo>
                  <a:cubicBezTo>
                    <a:pt x="2089" y="5292"/>
                    <a:pt x="2109" y="5292"/>
                    <a:pt x="2109" y="5332"/>
                  </a:cubicBezTo>
                  <a:cubicBezTo>
                    <a:pt x="2149" y="5332"/>
                    <a:pt x="2149" y="5352"/>
                    <a:pt x="2168" y="5352"/>
                  </a:cubicBezTo>
                  <a:cubicBezTo>
                    <a:pt x="2168" y="5352"/>
                    <a:pt x="2188" y="5352"/>
                    <a:pt x="2188" y="5372"/>
                  </a:cubicBezTo>
                  <a:cubicBezTo>
                    <a:pt x="2208" y="5391"/>
                    <a:pt x="2248" y="5391"/>
                    <a:pt x="2268" y="5391"/>
                  </a:cubicBezTo>
                  <a:cubicBezTo>
                    <a:pt x="2288" y="5391"/>
                    <a:pt x="2308" y="5431"/>
                    <a:pt x="2348" y="5431"/>
                  </a:cubicBezTo>
                  <a:lnTo>
                    <a:pt x="2367" y="5431"/>
                  </a:lnTo>
                  <a:cubicBezTo>
                    <a:pt x="2387" y="5431"/>
                    <a:pt x="2387" y="5431"/>
                    <a:pt x="2407" y="5451"/>
                  </a:cubicBezTo>
                  <a:lnTo>
                    <a:pt x="3044" y="5451"/>
                  </a:lnTo>
                  <a:cubicBezTo>
                    <a:pt x="3064" y="5451"/>
                    <a:pt x="3103" y="5451"/>
                    <a:pt x="3143" y="5431"/>
                  </a:cubicBezTo>
                  <a:cubicBezTo>
                    <a:pt x="3183" y="5431"/>
                    <a:pt x="3243" y="5391"/>
                    <a:pt x="3263" y="5391"/>
                  </a:cubicBezTo>
                  <a:cubicBezTo>
                    <a:pt x="3282" y="5391"/>
                    <a:pt x="3302" y="5372"/>
                    <a:pt x="3302" y="5372"/>
                  </a:cubicBezTo>
                  <a:cubicBezTo>
                    <a:pt x="3541" y="5491"/>
                    <a:pt x="3541" y="5491"/>
                    <a:pt x="3561" y="5491"/>
                  </a:cubicBezTo>
                  <a:cubicBezTo>
                    <a:pt x="3581" y="5471"/>
                    <a:pt x="3601" y="5471"/>
                    <a:pt x="3641" y="5451"/>
                  </a:cubicBezTo>
                  <a:lnTo>
                    <a:pt x="3962" y="5252"/>
                  </a:lnTo>
                  <a:lnTo>
                    <a:pt x="3959" y="5252"/>
                  </a:lnTo>
                  <a:cubicBezTo>
                    <a:pt x="3939" y="5252"/>
                    <a:pt x="3939" y="5272"/>
                    <a:pt x="3919" y="5272"/>
                  </a:cubicBezTo>
                  <a:lnTo>
                    <a:pt x="3879" y="5272"/>
                  </a:lnTo>
                  <a:cubicBezTo>
                    <a:pt x="3839" y="5292"/>
                    <a:pt x="3780" y="5292"/>
                    <a:pt x="3760" y="5292"/>
                  </a:cubicBezTo>
                  <a:cubicBezTo>
                    <a:pt x="3740" y="5292"/>
                    <a:pt x="3680" y="5292"/>
                    <a:pt x="3660" y="5332"/>
                  </a:cubicBezTo>
                  <a:lnTo>
                    <a:pt x="3183" y="5332"/>
                  </a:lnTo>
                  <a:cubicBezTo>
                    <a:pt x="3163" y="5332"/>
                    <a:pt x="3143" y="5332"/>
                    <a:pt x="3143" y="5292"/>
                  </a:cubicBezTo>
                  <a:lnTo>
                    <a:pt x="3084" y="5292"/>
                  </a:lnTo>
                  <a:cubicBezTo>
                    <a:pt x="3064" y="5292"/>
                    <a:pt x="3044" y="5272"/>
                    <a:pt x="3004" y="5272"/>
                  </a:cubicBezTo>
                  <a:lnTo>
                    <a:pt x="2984" y="5272"/>
                  </a:lnTo>
                  <a:cubicBezTo>
                    <a:pt x="2964" y="5272"/>
                    <a:pt x="2944" y="5252"/>
                    <a:pt x="2885" y="5252"/>
                  </a:cubicBezTo>
                  <a:cubicBezTo>
                    <a:pt x="2865" y="5212"/>
                    <a:pt x="2805" y="5212"/>
                    <a:pt x="2785" y="5192"/>
                  </a:cubicBezTo>
                  <a:cubicBezTo>
                    <a:pt x="2785" y="5192"/>
                    <a:pt x="2765" y="5192"/>
                    <a:pt x="2765" y="5173"/>
                  </a:cubicBezTo>
                  <a:cubicBezTo>
                    <a:pt x="2745" y="5173"/>
                    <a:pt x="2706" y="5153"/>
                    <a:pt x="2686" y="5153"/>
                  </a:cubicBezTo>
                  <a:cubicBezTo>
                    <a:pt x="2686" y="5153"/>
                    <a:pt x="2666" y="5153"/>
                    <a:pt x="2666" y="5113"/>
                  </a:cubicBezTo>
                  <a:cubicBezTo>
                    <a:pt x="2646" y="5093"/>
                    <a:pt x="2606" y="5093"/>
                    <a:pt x="2566" y="5073"/>
                  </a:cubicBezTo>
                  <a:cubicBezTo>
                    <a:pt x="2546" y="5053"/>
                    <a:pt x="2487" y="5013"/>
                    <a:pt x="2467" y="4994"/>
                  </a:cubicBezTo>
                  <a:cubicBezTo>
                    <a:pt x="2447" y="4974"/>
                    <a:pt x="2387" y="4954"/>
                    <a:pt x="2367" y="4914"/>
                  </a:cubicBezTo>
                  <a:lnTo>
                    <a:pt x="2348" y="4894"/>
                  </a:lnTo>
                  <a:cubicBezTo>
                    <a:pt x="2308" y="4874"/>
                    <a:pt x="2288" y="4874"/>
                    <a:pt x="2268" y="4854"/>
                  </a:cubicBezTo>
                  <a:cubicBezTo>
                    <a:pt x="2248" y="4854"/>
                    <a:pt x="2248" y="4815"/>
                    <a:pt x="2208" y="4815"/>
                  </a:cubicBezTo>
                  <a:cubicBezTo>
                    <a:pt x="2188" y="4795"/>
                    <a:pt x="2168" y="4795"/>
                    <a:pt x="2168" y="4775"/>
                  </a:cubicBezTo>
                  <a:cubicBezTo>
                    <a:pt x="2149" y="4775"/>
                    <a:pt x="2149" y="4755"/>
                    <a:pt x="2109" y="4755"/>
                  </a:cubicBezTo>
                  <a:cubicBezTo>
                    <a:pt x="2089" y="4715"/>
                    <a:pt x="2069" y="4715"/>
                    <a:pt x="2069" y="4695"/>
                  </a:cubicBezTo>
                  <a:cubicBezTo>
                    <a:pt x="2049" y="4695"/>
                    <a:pt x="2049" y="4675"/>
                    <a:pt x="2009" y="4655"/>
                  </a:cubicBezTo>
                  <a:lnTo>
                    <a:pt x="1970" y="4596"/>
                  </a:lnTo>
                  <a:lnTo>
                    <a:pt x="1910" y="4556"/>
                  </a:lnTo>
                  <a:lnTo>
                    <a:pt x="1870" y="4496"/>
                  </a:lnTo>
                  <a:lnTo>
                    <a:pt x="1810" y="4456"/>
                  </a:lnTo>
                  <a:lnTo>
                    <a:pt x="1771" y="4397"/>
                  </a:lnTo>
                  <a:cubicBezTo>
                    <a:pt x="1771" y="4377"/>
                    <a:pt x="1751" y="4377"/>
                    <a:pt x="1751" y="4357"/>
                  </a:cubicBezTo>
                  <a:lnTo>
                    <a:pt x="1671" y="4277"/>
                  </a:lnTo>
                  <a:lnTo>
                    <a:pt x="1651" y="4258"/>
                  </a:lnTo>
                  <a:cubicBezTo>
                    <a:pt x="1611" y="4218"/>
                    <a:pt x="1592" y="4178"/>
                    <a:pt x="1552" y="4158"/>
                  </a:cubicBezTo>
                  <a:cubicBezTo>
                    <a:pt x="1552" y="4158"/>
                    <a:pt x="1552" y="4118"/>
                    <a:pt x="1512" y="4118"/>
                  </a:cubicBezTo>
                  <a:lnTo>
                    <a:pt x="1452" y="4059"/>
                  </a:lnTo>
                  <a:cubicBezTo>
                    <a:pt x="1413" y="4019"/>
                    <a:pt x="1393" y="3979"/>
                    <a:pt x="1373" y="3959"/>
                  </a:cubicBezTo>
                  <a:lnTo>
                    <a:pt x="1353" y="3919"/>
                  </a:lnTo>
                  <a:cubicBezTo>
                    <a:pt x="1293" y="3880"/>
                    <a:pt x="1273" y="3800"/>
                    <a:pt x="1214" y="3760"/>
                  </a:cubicBezTo>
                  <a:lnTo>
                    <a:pt x="1194" y="3720"/>
                  </a:lnTo>
                  <a:lnTo>
                    <a:pt x="1054" y="3502"/>
                  </a:lnTo>
                  <a:cubicBezTo>
                    <a:pt x="1054" y="3502"/>
                    <a:pt x="1054" y="3482"/>
                    <a:pt x="1035" y="3482"/>
                  </a:cubicBezTo>
                  <a:cubicBezTo>
                    <a:pt x="995" y="3422"/>
                    <a:pt x="955" y="3382"/>
                    <a:pt x="935" y="3303"/>
                  </a:cubicBezTo>
                  <a:cubicBezTo>
                    <a:pt x="935" y="3283"/>
                    <a:pt x="895" y="3263"/>
                    <a:pt x="895" y="3263"/>
                  </a:cubicBezTo>
                  <a:cubicBezTo>
                    <a:pt x="895" y="3223"/>
                    <a:pt x="875" y="3203"/>
                    <a:pt x="875" y="3183"/>
                  </a:cubicBezTo>
                  <a:cubicBezTo>
                    <a:pt x="856" y="3163"/>
                    <a:pt x="856" y="3124"/>
                    <a:pt x="836" y="3084"/>
                  </a:cubicBezTo>
                  <a:cubicBezTo>
                    <a:pt x="836" y="3084"/>
                    <a:pt x="836" y="3064"/>
                    <a:pt x="796" y="3064"/>
                  </a:cubicBezTo>
                  <a:cubicBezTo>
                    <a:pt x="776" y="3004"/>
                    <a:pt x="776" y="2984"/>
                    <a:pt x="756" y="2925"/>
                  </a:cubicBezTo>
                  <a:cubicBezTo>
                    <a:pt x="756" y="2925"/>
                    <a:pt x="756" y="2905"/>
                    <a:pt x="736" y="2905"/>
                  </a:cubicBezTo>
                  <a:cubicBezTo>
                    <a:pt x="696" y="2885"/>
                    <a:pt x="696" y="2865"/>
                    <a:pt x="677" y="2805"/>
                  </a:cubicBezTo>
                  <a:cubicBezTo>
                    <a:pt x="677" y="2785"/>
                    <a:pt x="677" y="2785"/>
                    <a:pt x="657" y="2766"/>
                  </a:cubicBezTo>
                  <a:cubicBezTo>
                    <a:pt x="657" y="2726"/>
                    <a:pt x="637" y="2706"/>
                    <a:pt x="637" y="2686"/>
                  </a:cubicBezTo>
                  <a:cubicBezTo>
                    <a:pt x="637" y="2686"/>
                    <a:pt x="637" y="2666"/>
                    <a:pt x="597" y="2666"/>
                  </a:cubicBezTo>
                  <a:cubicBezTo>
                    <a:pt x="577" y="2626"/>
                    <a:pt x="577" y="2587"/>
                    <a:pt x="557" y="2567"/>
                  </a:cubicBezTo>
                  <a:lnTo>
                    <a:pt x="557" y="2527"/>
                  </a:lnTo>
                  <a:cubicBezTo>
                    <a:pt x="537" y="2487"/>
                    <a:pt x="537" y="2467"/>
                    <a:pt x="497" y="2408"/>
                  </a:cubicBezTo>
                  <a:lnTo>
                    <a:pt x="497" y="2368"/>
                  </a:lnTo>
                  <a:cubicBezTo>
                    <a:pt x="497" y="2328"/>
                    <a:pt x="478" y="2308"/>
                    <a:pt x="478" y="2288"/>
                  </a:cubicBezTo>
                  <a:lnTo>
                    <a:pt x="478" y="2228"/>
                  </a:lnTo>
                  <a:cubicBezTo>
                    <a:pt x="478" y="2209"/>
                    <a:pt x="458" y="2189"/>
                    <a:pt x="458" y="2169"/>
                  </a:cubicBezTo>
                  <a:lnTo>
                    <a:pt x="458" y="2109"/>
                  </a:lnTo>
                  <a:cubicBezTo>
                    <a:pt x="458" y="2089"/>
                    <a:pt x="458" y="2069"/>
                    <a:pt x="438" y="2030"/>
                  </a:cubicBezTo>
                  <a:lnTo>
                    <a:pt x="438" y="1990"/>
                  </a:lnTo>
                  <a:cubicBezTo>
                    <a:pt x="438" y="1970"/>
                    <a:pt x="398" y="1910"/>
                    <a:pt x="398" y="1890"/>
                  </a:cubicBezTo>
                  <a:lnTo>
                    <a:pt x="398" y="1870"/>
                  </a:lnTo>
                  <a:cubicBezTo>
                    <a:pt x="398" y="1811"/>
                    <a:pt x="398" y="1791"/>
                    <a:pt x="378" y="1731"/>
                  </a:cubicBezTo>
                  <a:lnTo>
                    <a:pt x="378" y="1711"/>
                  </a:lnTo>
                  <a:lnTo>
                    <a:pt x="378" y="1632"/>
                  </a:lnTo>
                  <a:lnTo>
                    <a:pt x="378" y="1592"/>
                  </a:lnTo>
                  <a:lnTo>
                    <a:pt x="378" y="1512"/>
                  </a:lnTo>
                  <a:lnTo>
                    <a:pt x="378" y="1473"/>
                  </a:lnTo>
                  <a:lnTo>
                    <a:pt x="378" y="1333"/>
                  </a:lnTo>
                  <a:lnTo>
                    <a:pt x="378" y="1214"/>
                  </a:lnTo>
                  <a:lnTo>
                    <a:pt x="378" y="1194"/>
                  </a:lnTo>
                  <a:lnTo>
                    <a:pt x="378" y="1114"/>
                  </a:lnTo>
                  <a:lnTo>
                    <a:pt x="378" y="1075"/>
                  </a:lnTo>
                  <a:lnTo>
                    <a:pt x="378" y="995"/>
                  </a:lnTo>
                  <a:lnTo>
                    <a:pt x="378" y="935"/>
                  </a:lnTo>
                  <a:lnTo>
                    <a:pt x="378" y="896"/>
                  </a:lnTo>
                  <a:lnTo>
                    <a:pt x="378" y="836"/>
                  </a:lnTo>
                  <a:lnTo>
                    <a:pt x="378" y="796"/>
                  </a:lnTo>
                  <a:cubicBezTo>
                    <a:pt x="378" y="776"/>
                    <a:pt x="378" y="737"/>
                    <a:pt x="398" y="737"/>
                  </a:cubicBezTo>
                  <a:cubicBezTo>
                    <a:pt x="398" y="717"/>
                    <a:pt x="398" y="717"/>
                    <a:pt x="438" y="697"/>
                  </a:cubicBezTo>
                  <a:cubicBezTo>
                    <a:pt x="438" y="677"/>
                    <a:pt x="458" y="637"/>
                    <a:pt x="458" y="617"/>
                  </a:cubicBezTo>
                  <a:cubicBezTo>
                    <a:pt x="458" y="617"/>
                    <a:pt x="458" y="597"/>
                    <a:pt x="478" y="597"/>
                  </a:cubicBezTo>
                  <a:cubicBezTo>
                    <a:pt x="497" y="577"/>
                    <a:pt x="497" y="518"/>
                    <a:pt x="537" y="498"/>
                  </a:cubicBezTo>
                  <a:cubicBezTo>
                    <a:pt x="557" y="438"/>
                    <a:pt x="577" y="398"/>
                    <a:pt x="597" y="378"/>
                  </a:cubicBezTo>
                  <a:cubicBezTo>
                    <a:pt x="637" y="339"/>
                    <a:pt x="657" y="299"/>
                    <a:pt x="677" y="279"/>
                  </a:cubicBezTo>
                  <a:cubicBezTo>
                    <a:pt x="677" y="279"/>
                    <a:pt x="677" y="239"/>
                    <a:pt x="696" y="239"/>
                  </a:cubicBezTo>
                  <a:lnTo>
                    <a:pt x="776" y="180"/>
                  </a:lnTo>
                  <a:lnTo>
                    <a:pt x="856" y="100"/>
                  </a:lnTo>
                  <a:cubicBezTo>
                    <a:pt x="856" y="100"/>
                    <a:pt x="875" y="100"/>
                    <a:pt x="875" y="80"/>
                  </a:cubicBezTo>
                  <a:cubicBezTo>
                    <a:pt x="885" y="61"/>
                    <a:pt x="899" y="47"/>
                    <a:pt x="915" y="34"/>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875;p21">
              <a:extLst>
                <a:ext uri="{FF2B5EF4-FFF2-40B4-BE49-F238E27FC236}">
                  <a16:creationId xmlns:a16="http://schemas.microsoft.com/office/drawing/2014/main" id="{D476E3DB-483D-48CF-9686-A94DDE7E8FC6}"/>
                </a:ext>
              </a:extLst>
            </p:cNvPr>
            <p:cNvSpPr/>
            <p:nvPr/>
          </p:nvSpPr>
          <p:spPr>
            <a:xfrm>
              <a:off x="5757882" y="3332134"/>
              <a:ext cx="166674" cy="230934"/>
            </a:xfrm>
            <a:custGeom>
              <a:avLst/>
              <a:gdLst/>
              <a:ahLst/>
              <a:cxnLst/>
              <a:rect l="l" t="t" r="r" b="b"/>
              <a:pathLst>
                <a:path w="4954" h="6864" extrusionOk="0">
                  <a:moveTo>
                    <a:pt x="149" y="338"/>
                  </a:moveTo>
                  <a:cubicBezTo>
                    <a:pt x="146" y="339"/>
                    <a:pt x="143" y="339"/>
                    <a:pt x="140" y="339"/>
                  </a:cubicBezTo>
                  <a:cubicBezTo>
                    <a:pt x="140" y="340"/>
                    <a:pt x="140" y="341"/>
                    <a:pt x="140" y="343"/>
                  </a:cubicBezTo>
                  <a:lnTo>
                    <a:pt x="140" y="343"/>
                  </a:lnTo>
                  <a:lnTo>
                    <a:pt x="149" y="338"/>
                  </a:lnTo>
                  <a:close/>
                  <a:moveTo>
                    <a:pt x="140" y="343"/>
                  </a:moveTo>
                  <a:lnTo>
                    <a:pt x="1" y="419"/>
                  </a:lnTo>
                  <a:cubicBezTo>
                    <a:pt x="40" y="399"/>
                    <a:pt x="80" y="399"/>
                    <a:pt x="100" y="379"/>
                  </a:cubicBezTo>
                  <a:cubicBezTo>
                    <a:pt x="100" y="379"/>
                    <a:pt x="137" y="379"/>
                    <a:pt x="140" y="343"/>
                  </a:cubicBezTo>
                  <a:close/>
                  <a:moveTo>
                    <a:pt x="936" y="1"/>
                  </a:moveTo>
                  <a:cubicBezTo>
                    <a:pt x="876" y="1"/>
                    <a:pt x="856" y="1"/>
                    <a:pt x="796" y="21"/>
                  </a:cubicBezTo>
                  <a:lnTo>
                    <a:pt x="776" y="21"/>
                  </a:lnTo>
                  <a:cubicBezTo>
                    <a:pt x="756" y="21"/>
                    <a:pt x="737" y="21"/>
                    <a:pt x="697" y="41"/>
                  </a:cubicBezTo>
                  <a:lnTo>
                    <a:pt x="677" y="41"/>
                  </a:lnTo>
                  <a:cubicBezTo>
                    <a:pt x="657" y="41"/>
                    <a:pt x="657" y="41"/>
                    <a:pt x="637" y="80"/>
                  </a:cubicBezTo>
                  <a:cubicBezTo>
                    <a:pt x="597" y="80"/>
                    <a:pt x="577" y="100"/>
                    <a:pt x="558" y="100"/>
                  </a:cubicBezTo>
                  <a:cubicBezTo>
                    <a:pt x="558" y="100"/>
                    <a:pt x="538" y="100"/>
                    <a:pt x="538" y="120"/>
                  </a:cubicBezTo>
                  <a:cubicBezTo>
                    <a:pt x="498" y="140"/>
                    <a:pt x="458" y="140"/>
                    <a:pt x="438" y="180"/>
                  </a:cubicBezTo>
                  <a:lnTo>
                    <a:pt x="149" y="338"/>
                  </a:lnTo>
                  <a:lnTo>
                    <a:pt x="149" y="338"/>
                  </a:lnTo>
                  <a:cubicBezTo>
                    <a:pt x="166" y="334"/>
                    <a:pt x="183" y="319"/>
                    <a:pt x="199" y="319"/>
                  </a:cubicBezTo>
                  <a:cubicBezTo>
                    <a:pt x="239" y="319"/>
                    <a:pt x="259" y="299"/>
                    <a:pt x="259" y="299"/>
                  </a:cubicBezTo>
                  <a:lnTo>
                    <a:pt x="279" y="299"/>
                  </a:lnTo>
                  <a:cubicBezTo>
                    <a:pt x="299" y="299"/>
                    <a:pt x="339" y="279"/>
                    <a:pt x="359" y="279"/>
                  </a:cubicBezTo>
                  <a:lnTo>
                    <a:pt x="398" y="279"/>
                  </a:lnTo>
                  <a:cubicBezTo>
                    <a:pt x="458" y="279"/>
                    <a:pt x="478" y="239"/>
                    <a:pt x="538" y="239"/>
                  </a:cubicBezTo>
                  <a:lnTo>
                    <a:pt x="995" y="239"/>
                  </a:lnTo>
                  <a:cubicBezTo>
                    <a:pt x="1035" y="239"/>
                    <a:pt x="1055" y="239"/>
                    <a:pt x="1075" y="279"/>
                  </a:cubicBezTo>
                  <a:lnTo>
                    <a:pt x="1134" y="279"/>
                  </a:lnTo>
                  <a:cubicBezTo>
                    <a:pt x="1154" y="279"/>
                    <a:pt x="1174" y="279"/>
                    <a:pt x="1194" y="299"/>
                  </a:cubicBezTo>
                  <a:cubicBezTo>
                    <a:pt x="1234" y="299"/>
                    <a:pt x="1234" y="299"/>
                    <a:pt x="1254" y="319"/>
                  </a:cubicBezTo>
                  <a:cubicBezTo>
                    <a:pt x="1274" y="319"/>
                    <a:pt x="1294" y="339"/>
                    <a:pt x="1333" y="339"/>
                  </a:cubicBezTo>
                  <a:cubicBezTo>
                    <a:pt x="1353" y="339"/>
                    <a:pt x="1353" y="339"/>
                    <a:pt x="1373" y="379"/>
                  </a:cubicBezTo>
                  <a:cubicBezTo>
                    <a:pt x="1433" y="399"/>
                    <a:pt x="1453" y="399"/>
                    <a:pt x="1493" y="419"/>
                  </a:cubicBezTo>
                  <a:cubicBezTo>
                    <a:pt x="1552" y="438"/>
                    <a:pt x="1572" y="438"/>
                    <a:pt x="1632" y="478"/>
                  </a:cubicBezTo>
                  <a:cubicBezTo>
                    <a:pt x="1632" y="478"/>
                    <a:pt x="1652" y="478"/>
                    <a:pt x="1672" y="498"/>
                  </a:cubicBezTo>
                  <a:cubicBezTo>
                    <a:pt x="1691" y="518"/>
                    <a:pt x="1731" y="518"/>
                    <a:pt x="1751" y="538"/>
                  </a:cubicBezTo>
                  <a:cubicBezTo>
                    <a:pt x="1771" y="538"/>
                    <a:pt x="1771" y="578"/>
                    <a:pt x="1791" y="578"/>
                  </a:cubicBezTo>
                  <a:cubicBezTo>
                    <a:pt x="1851" y="598"/>
                    <a:pt x="1870" y="617"/>
                    <a:pt x="1930" y="637"/>
                  </a:cubicBezTo>
                  <a:cubicBezTo>
                    <a:pt x="1970" y="677"/>
                    <a:pt x="1990" y="697"/>
                    <a:pt x="2050" y="717"/>
                  </a:cubicBezTo>
                  <a:cubicBezTo>
                    <a:pt x="2089" y="737"/>
                    <a:pt x="2129" y="777"/>
                    <a:pt x="2169" y="796"/>
                  </a:cubicBezTo>
                  <a:cubicBezTo>
                    <a:pt x="2189" y="796"/>
                    <a:pt x="2189" y="816"/>
                    <a:pt x="2229" y="816"/>
                  </a:cubicBezTo>
                  <a:cubicBezTo>
                    <a:pt x="2248" y="836"/>
                    <a:pt x="2268" y="876"/>
                    <a:pt x="2288" y="876"/>
                  </a:cubicBezTo>
                  <a:cubicBezTo>
                    <a:pt x="2328" y="876"/>
                    <a:pt x="2328" y="896"/>
                    <a:pt x="2348" y="916"/>
                  </a:cubicBezTo>
                  <a:cubicBezTo>
                    <a:pt x="2368" y="936"/>
                    <a:pt x="2388" y="976"/>
                    <a:pt x="2427" y="976"/>
                  </a:cubicBezTo>
                  <a:lnTo>
                    <a:pt x="2467" y="1015"/>
                  </a:lnTo>
                  <a:cubicBezTo>
                    <a:pt x="2487" y="1035"/>
                    <a:pt x="2527" y="1075"/>
                    <a:pt x="2547" y="1075"/>
                  </a:cubicBezTo>
                  <a:lnTo>
                    <a:pt x="2587" y="1115"/>
                  </a:lnTo>
                  <a:cubicBezTo>
                    <a:pt x="2626" y="1135"/>
                    <a:pt x="2646" y="1174"/>
                    <a:pt x="2666" y="1174"/>
                  </a:cubicBezTo>
                  <a:lnTo>
                    <a:pt x="2726" y="1214"/>
                  </a:lnTo>
                  <a:lnTo>
                    <a:pt x="2786" y="1294"/>
                  </a:lnTo>
                  <a:lnTo>
                    <a:pt x="2845" y="1334"/>
                  </a:lnTo>
                  <a:lnTo>
                    <a:pt x="2925" y="1413"/>
                  </a:lnTo>
                  <a:lnTo>
                    <a:pt x="2965" y="1473"/>
                  </a:lnTo>
                  <a:cubicBezTo>
                    <a:pt x="2984" y="1493"/>
                    <a:pt x="3024" y="1513"/>
                    <a:pt x="3044" y="1572"/>
                  </a:cubicBezTo>
                  <a:lnTo>
                    <a:pt x="3064" y="1592"/>
                  </a:lnTo>
                  <a:cubicBezTo>
                    <a:pt x="3084" y="1632"/>
                    <a:pt x="3144" y="1672"/>
                    <a:pt x="3163" y="1712"/>
                  </a:cubicBezTo>
                  <a:lnTo>
                    <a:pt x="3183" y="1731"/>
                  </a:lnTo>
                  <a:cubicBezTo>
                    <a:pt x="3223" y="1771"/>
                    <a:pt x="3243" y="1811"/>
                    <a:pt x="3263" y="1831"/>
                  </a:cubicBezTo>
                  <a:cubicBezTo>
                    <a:pt x="3283" y="1891"/>
                    <a:pt x="3343" y="1910"/>
                    <a:pt x="3362" y="1970"/>
                  </a:cubicBezTo>
                  <a:cubicBezTo>
                    <a:pt x="3362" y="1970"/>
                    <a:pt x="3362" y="1990"/>
                    <a:pt x="3382" y="1990"/>
                  </a:cubicBezTo>
                  <a:lnTo>
                    <a:pt x="3541" y="2209"/>
                  </a:lnTo>
                  <a:cubicBezTo>
                    <a:pt x="3541" y="2229"/>
                    <a:pt x="3561" y="2229"/>
                    <a:pt x="3561" y="2269"/>
                  </a:cubicBezTo>
                  <a:cubicBezTo>
                    <a:pt x="3621" y="2368"/>
                    <a:pt x="3681" y="2428"/>
                    <a:pt x="3740" y="2527"/>
                  </a:cubicBezTo>
                  <a:lnTo>
                    <a:pt x="3760" y="2567"/>
                  </a:lnTo>
                  <a:cubicBezTo>
                    <a:pt x="3820" y="2627"/>
                    <a:pt x="3840" y="2686"/>
                    <a:pt x="3880" y="2766"/>
                  </a:cubicBezTo>
                  <a:cubicBezTo>
                    <a:pt x="3919" y="2786"/>
                    <a:pt x="3919" y="2806"/>
                    <a:pt x="3939" y="2826"/>
                  </a:cubicBezTo>
                  <a:cubicBezTo>
                    <a:pt x="3959" y="2865"/>
                    <a:pt x="3959" y="2885"/>
                    <a:pt x="3979" y="2905"/>
                  </a:cubicBezTo>
                  <a:cubicBezTo>
                    <a:pt x="4019" y="2925"/>
                    <a:pt x="4019" y="2985"/>
                    <a:pt x="4039" y="3005"/>
                  </a:cubicBezTo>
                  <a:cubicBezTo>
                    <a:pt x="4039" y="3024"/>
                    <a:pt x="4039" y="3024"/>
                    <a:pt x="4059" y="3064"/>
                  </a:cubicBezTo>
                  <a:lnTo>
                    <a:pt x="4138" y="3204"/>
                  </a:lnTo>
                  <a:cubicBezTo>
                    <a:pt x="4138" y="3223"/>
                    <a:pt x="4138" y="3223"/>
                    <a:pt x="4158" y="3263"/>
                  </a:cubicBezTo>
                  <a:cubicBezTo>
                    <a:pt x="4178" y="3283"/>
                    <a:pt x="4178" y="3323"/>
                    <a:pt x="4218" y="3363"/>
                  </a:cubicBezTo>
                  <a:cubicBezTo>
                    <a:pt x="4218" y="3383"/>
                    <a:pt x="4238" y="3383"/>
                    <a:pt x="4238" y="3402"/>
                  </a:cubicBezTo>
                  <a:cubicBezTo>
                    <a:pt x="4258" y="3422"/>
                    <a:pt x="4258" y="3482"/>
                    <a:pt x="4277" y="3502"/>
                  </a:cubicBezTo>
                  <a:cubicBezTo>
                    <a:pt x="4277" y="3522"/>
                    <a:pt x="4277" y="3522"/>
                    <a:pt x="4317" y="3562"/>
                  </a:cubicBezTo>
                  <a:cubicBezTo>
                    <a:pt x="4337" y="3601"/>
                    <a:pt x="4337" y="3661"/>
                    <a:pt x="4357" y="3681"/>
                  </a:cubicBezTo>
                  <a:lnTo>
                    <a:pt x="4357" y="3701"/>
                  </a:lnTo>
                  <a:cubicBezTo>
                    <a:pt x="4377" y="3760"/>
                    <a:pt x="4377" y="3800"/>
                    <a:pt x="4417" y="3860"/>
                  </a:cubicBezTo>
                  <a:cubicBezTo>
                    <a:pt x="4417" y="3880"/>
                    <a:pt x="4417" y="3880"/>
                    <a:pt x="4437" y="3900"/>
                  </a:cubicBezTo>
                  <a:cubicBezTo>
                    <a:pt x="4437" y="3920"/>
                    <a:pt x="4457" y="3979"/>
                    <a:pt x="4457" y="3999"/>
                  </a:cubicBezTo>
                  <a:cubicBezTo>
                    <a:pt x="4457" y="4019"/>
                    <a:pt x="4457" y="4059"/>
                    <a:pt x="4476" y="4059"/>
                  </a:cubicBezTo>
                  <a:cubicBezTo>
                    <a:pt x="4476" y="4079"/>
                    <a:pt x="4516" y="4119"/>
                    <a:pt x="4516" y="4158"/>
                  </a:cubicBezTo>
                  <a:cubicBezTo>
                    <a:pt x="4516" y="4178"/>
                    <a:pt x="4516" y="4198"/>
                    <a:pt x="4536" y="4198"/>
                  </a:cubicBezTo>
                  <a:cubicBezTo>
                    <a:pt x="4536" y="4218"/>
                    <a:pt x="4556" y="4278"/>
                    <a:pt x="4556" y="4298"/>
                  </a:cubicBezTo>
                  <a:lnTo>
                    <a:pt x="4556" y="4357"/>
                  </a:lnTo>
                  <a:cubicBezTo>
                    <a:pt x="4556" y="4397"/>
                    <a:pt x="4576" y="4417"/>
                    <a:pt x="4576" y="4477"/>
                  </a:cubicBezTo>
                  <a:lnTo>
                    <a:pt x="4576" y="4497"/>
                  </a:lnTo>
                  <a:cubicBezTo>
                    <a:pt x="4576" y="4556"/>
                    <a:pt x="4616" y="4596"/>
                    <a:pt x="4616" y="4656"/>
                  </a:cubicBezTo>
                  <a:lnTo>
                    <a:pt x="4616" y="4695"/>
                  </a:lnTo>
                  <a:lnTo>
                    <a:pt x="4616" y="4795"/>
                  </a:lnTo>
                  <a:lnTo>
                    <a:pt x="4616" y="4855"/>
                  </a:lnTo>
                  <a:lnTo>
                    <a:pt x="4616" y="4954"/>
                  </a:lnTo>
                  <a:lnTo>
                    <a:pt x="4616" y="4994"/>
                  </a:lnTo>
                  <a:lnTo>
                    <a:pt x="4616" y="5153"/>
                  </a:lnTo>
                  <a:lnTo>
                    <a:pt x="4616" y="5292"/>
                  </a:lnTo>
                  <a:lnTo>
                    <a:pt x="4616" y="5352"/>
                  </a:lnTo>
                  <a:lnTo>
                    <a:pt x="4616" y="5451"/>
                  </a:lnTo>
                  <a:lnTo>
                    <a:pt x="4616" y="5491"/>
                  </a:lnTo>
                  <a:lnTo>
                    <a:pt x="4616" y="5571"/>
                  </a:lnTo>
                  <a:lnTo>
                    <a:pt x="4616" y="5611"/>
                  </a:lnTo>
                  <a:lnTo>
                    <a:pt x="4616" y="5690"/>
                  </a:lnTo>
                  <a:cubicBezTo>
                    <a:pt x="4616" y="5710"/>
                    <a:pt x="4616" y="5750"/>
                    <a:pt x="4576" y="5770"/>
                  </a:cubicBezTo>
                  <a:cubicBezTo>
                    <a:pt x="4576" y="5790"/>
                    <a:pt x="4576" y="5809"/>
                    <a:pt x="4556" y="5849"/>
                  </a:cubicBezTo>
                  <a:cubicBezTo>
                    <a:pt x="4556" y="5869"/>
                    <a:pt x="4556" y="5889"/>
                    <a:pt x="4536" y="5909"/>
                  </a:cubicBezTo>
                  <a:cubicBezTo>
                    <a:pt x="4536" y="5949"/>
                    <a:pt x="4536" y="5949"/>
                    <a:pt x="4516" y="5969"/>
                  </a:cubicBezTo>
                  <a:cubicBezTo>
                    <a:pt x="4516" y="5988"/>
                    <a:pt x="4476" y="6008"/>
                    <a:pt x="4476" y="6048"/>
                  </a:cubicBezTo>
                  <a:cubicBezTo>
                    <a:pt x="4476" y="6068"/>
                    <a:pt x="4476" y="6068"/>
                    <a:pt x="4457" y="6088"/>
                  </a:cubicBezTo>
                  <a:cubicBezTo>
                    <a:pt x="4437" y="6148"/>
                    <a:pt x="4437" y="6187"/>
                    <a:pt x="4417" y="6207"/>
                  </a:cubicBezTo>
                  <a:cubicBezTo>
                    <a:pt x="4377" y="6267"/>
                    <a:pt x="4357" y="6307"/>
                    <a:pt x="4317" y="6386"/>
                  </a:cubicBezTo>
                  <a:lnTo>
                    <a:pt x="4317" y="6406"/>
                  </a:lnTo>
                  <a:cubicBezTo>
                    <a:pt x="4277" y="6466"/>
                    <a:pt x="4258" y="6486"/>
                    <a:pt x="4238" y="6545"/>
                  </a:cubicBezTo>
                  <a:lnTo>
                    <a:pt x="4218" y="6565"/>
                  </a:lnTo>
                  <a:cubicBezTo>
                    <a:pt x="4178" y="6585"/>
                    <a:pt x="4158" y="6645"/>
                    <a:pt x="4118" y="6665"/>
                  </a:cubicBezTo>
                  <a:lnTo>
                    <a:pt x="4019" y="6764"/>
                  </a:lnTo>
                  <a:lnTo>
                    <a:pt x="3979" y="6784"/>
                  </a:lnTo>
                  <a:cubicBezTo>
                    <a:pt x="3962" y="6793"/>
                    <a:pt x="3948" y="6805"/>
                    <a:pt x="3934" y="6818"/>
                  </a:cubicBezTo>
                  <a:lnTo>
                    <a:pt x="3934" y="6818"/>
                  </a:lnTo>
                  <a:lnTo>
                    <a:pt x="4277" y="6605"/>
                  </a:lnTo>
                  <a:cubicBezTo>
                    <a:pt x="4337" y="6585"/>
                    <a:pt x="4357" y="6565"/>
                    <a:pt x="4417" y="6545"/>
                  </a:cubicBezTo>
                  <a:lnTo>
                    <a:pt x="4437" y="6506"/>
                  </a:lnTo>
                  <a:cubicBezTo>
                    <a:pt x="4457" y="6486"/>
                    <a:pt x="4516" y="6466"/>
                    <a:pt x="4536" y="6406"/>
                  </a:cubicBezTo>
                  <a:cubicBezTo>
                    <a:pt x="4556" y="6386"/>
                    <a:pt x="4576" y="6347"/>
                    <a:pt x="4636" y="6307"/>
                  </a:cubicBezTo>
                  <a:lnTo>
                    <a:pt x="4655" y="6287"/>
                  </a:lnTo>
                  <a:cubicBezTo>
                    <a:pt x="4675" y="6247"/>
                    <a:pt x="4715" y="6207"/>
                    <a:pt x="4735" y="6168"/>
                  </a:cubicBezTo>
                  <a:cubicBezTo>
                    <a:pt x="4755" y="6108"/>
                    <a:pt x="4815" y="6068"/>
                    <a:pt x="4834" y="5988"/>
                  </a:cubicBezTo>
                  <a:cubicBezTo>
                    <a:pt x="4854" y="5949"/>
                    <a:pt x="4874" y="5889"/>
                    <a:pt x="4874" y="5869"/>
                  </a:cubicBezTo>
                  <a:lnTo>
                    <a:pt x="4874" y="5849"/>
                  </a:lnTo>
                  <a:cubicBezTo>
                    <a:pt x="4874" y="5809"/>
                    <a:pt x="4914" y="5790"/>
                    <a:pt x="4914" y="5770"/>
                  </a:cubicBezTo>
                  <a:lnTo>
                    <a:pt x="4914" y="5750"/>
                  </a:lnTo>
                  <a:lnTo>
                    <a:pt x="4914" y="5710"/>
                  </a:lnTo>
                  <a:cubicBezTo>
                    <a:pt x="4914" y="5690"/>
                    <a:pt x="4934" y="5670"/>
                    <a:pt x="4934" y="5650"/>
                  </a:cubicBezTo>
                  <a:lnTo>
                    <a:pt x="4934" y="5611"/>
                  </a:lnTo>
                  <a:lnTo>
                    <a:pt x="4934" y="5591"/>
                  </a:lnTo>
                  <a:cubicBezTo>
                    <a:pt x="4934" y="5571"/>
                    <a:pt x="4934" y="5551"/>
                    <a:pt x="4954" y="5511"/>
                  </a:cubicBezTo>
                  <a:lnTo>
                    <a:pt x="4954" y="5491"/>
                  </a:lnTo>
                  <a:lnTo>
                    <a:pt x="4954" y="5451"/>
                  </a:lnTo>
                  <a:lnTo>
                    <a:pt x="4954" y="5392"/>
                  </a:lnTo>
                  <a:lnTo>
                    <a:pt x="4954" y="5372"/>
                  </a:lnTo>
                  <a:lnTo>
                    <a:pt x="4954" y="5312"/>
                  </a:lnTo>
                  <a:lnTo>
                    <a:pt x="4954" y="5272"/>
                  </a:lnTo>
                  <a:lnTo>
                    <a:pt x="4954" y="5252"/>
                  </a:lnTo>
                  <a:lnTo>
                    <a:pt x="4954" y="5173"/>
                  </a:lnTo>
                  <a:lnTo>
                    <a:pt x="4954" y="5113"/>
                  </a:lnTo>
                  <a:lnTo>
                    <a:pt x="4954" y="4994"/>
                  </a:lnTo>
                  <a:cubicBezTo>
                    <a:pt x="4874" y="4894"/>
                    <a:pt x="4874" y="4855"/>
                    <a:pt x="4874" y="4815"/>
                  </a:cubicBezTo>
                  <a:lnTo>
                    <a:pt x="4874" y="4755"/>
                  </a:lnTo>
                  <a:lnTo>
                    <a:pt x="4874" y="4695"/>
                  </a:lnTo>
                  <a:lnTo>
                    <a:pt x="4874" y="4656"/>
                  </a:lnTo>
                  <a:lnTo>
                    <a:pt x="4874" y="4596"/>
                  </a:lnTo>
                  <a:lnTo>
                    <a:pt x="4874" y="4576"/>
                  </a:lnTo>
                  <a:lnTo>
                    <a:pt x="4874" y="4497"/>
                  </a:lnTo>
                  <a:lnTo>
                    <a:pt x="4874" y="4457"/>
                  </a:lnTo>
                  <a:lnTo>
                    <a:pt x="4874" y="4417"/>
                  </a:lnTo>
                  <a:cubicBezTo>
                    <a:pt x="4874" y="4377"/>
                    <a:pt x="4874" y="4317"/>
                    <a:pt x="4854" y="4298"/>
                  </a:cubicBezTo>
                  <a:lnTo>
                    <a:pt x="4854" y="4278"/>
                  </a:lnTo>
                  <a:cubicBezTo>
                    <a:pt x="4854" y="4258"/>
                    <a:pt x="4854" y="4198"/>
                    <a:pt x="4834" y="4178"/>
                  </a:cubicBezTo>
                  <a:lnTo>
                    <a:pt x="4834" y="4158"/>
                  </a:lnTo>
                  <a:lnTo>
                    <a:pt x="4834" y="4099"/>
                  </a:lnTo>
                  <a:cubicBezTo>
                    <a:pt x="4834" y="4079"/>
                    <a:pt x="4834" y="4059"/>
                    <a:pt x="4815" y="4019"/>
                  </a:cubicBezTo>
                  <a:lnTo>
                    <a:pt x="4815" y="3999"/>
                  </a:lnTo>
                  <a:cubicBezTo>
                    <a:pt x="4815" y="3979"/>
                    <a:pt x="4815" y="3959"/>
                    <a:pt x="4775" y="3959"/>
                  </a:cubicBezTo>
                  <a:lnTo>
                    <a:pt x="4775" y="3900"/>
                  </a:lnTo>
                  <a:cubicBezTo>
                    <a:pt x="4775" y="3880"/>
                    <a:pt x="4775" y="3880"/>
                    <a:pt x="4755" y="3860"/>
                  </a:cubicBezTo>
                  <a:cubicBezTo>
                    <a:pt x="4755" y="3820"/>
                    <a:pt x="4755" y="3800"/>
                    <a:pt x="4735" y="3800"/>
                  </a:cubicBezTo>
                  <a:lnTo>
                    <a:pt x="4735" y="3780"/>
                  </a:lnTo>
                  <a:cubicBezTo>
                    <a:pt x="4735" y="3760"/>
                    <a:pt x="4715" y="3721"/>
                    <a:pt x="4715" y="3701"/>
                  </a:cubicBezTo>
                  <a:cubicBezTo>
                    <a:pt x="4715" y="3681"/>
                    <a:pt x="4715" y="3681"/>
                    <a:pt x="4675" y="3661"/>
                  </a:cubicBezTo>
                  <a:lnTo>
                    <a:pt x="4675" y="3621"/>
                  </a:lnTo>
                  <a:cubicBezTo>
                    <a:pt x="4655" y="3581"/>
                    <a:pt x="4655" y="3522"/>
                    <a:pt x="4636" y="3502"/>
                  </a:cubicBezTo>
                  <a:lnTo>
                    <a:pt x="4636" y="3482"/>
                  </a:lnTo>
                  <a:cubicBezTo>
                    <a:pt x="4616" y="3462"/>
                    <a:pt x="4616" y="3402"/>
                    <a:pt x="4576" y="3383"/>
                  </a:cubicBezTo>
                  <a:lnTo>
                    <a:pt x="4576" y="3363"/>
                  </a:lnTo>
                  <a:cubicBezTo>
                    <a:pt x="4576" y="3323"/>
                    <a:pt x="4576" y="3323"/>
                    <a:pt x="4556" y="3303"/>
                  </a:cubicBezTo>
                  <a:cubicBezTo>
                    <a:pt x="4556" y="3283"/>
                    <a:pt x="4536" y="3263"/>
                    <a:pt x="4536" y="3223"/>
                  </a:cubicBezTo>
                  <a:cubicBezTo>
                    <a:pt x="4536" y="3204"/>
                    <a:pt x="4536" y="3204"/>
                    <a:pt x="4516" y="3184"/>
                  </a:cubicBezTo>
                  <a:cubicBezTo>
                    <a:pt x="4516" y="3164"/>
                    <a:pt x="4476" y="3164"/>
                    <a:pt x="4476" y="3124"/>
                  </a:cubicBezTo>
                  <a:cubicBezTo>
                    <a:pt x="4476" y="3124"/>
                    <a:pt x="4476" y="3104"/>
                    <a:pt x="4457" y="3104"/>
                  </a:cubicBezTo>
                  <a:cubicBezTo>
                    <a:pt x="4457" y="3084"/>
                    <a:pt x="4437" y="3064"/>
                    <a:pt x="4437" y="3024"/>
                  </a:cubicBezTo>
                  <a:cubicBezTo>
                    <a:pt x="4437" y="3005"/>
                    <a:pt x="4437" y="3005"/>
                    <a:pt x="4417" y="2985"/>
                  </a:cubicBezTo>
                  <a:lnTo>
                    <a:pt x="4417" y="2965"/>
                  </a:lnTo>
                  <a:cubicBezTo>
                    <a:pt x="4377" y="2905"/>
                    <a:pt x="4357" y="2885"/>
                    <a:pt x="4357" y="2826"/>
                  </a:cubicBezTo>
                  <a:cubicBezTo>
                    <a:pt x="4357" y="2806"/>
                    <a:pt x="4357" y="2806"/>
                    <a:pt x="4337" y="2806"/>
                  </a:cubicBezTo>
                  <a:cubicBezTo>
                    <a:pt x="4317" y="2786"/>
                    <a:pt x="4317" y="2726"/>
                    <a:pt x="4277" y="2706"/>
                  </a:cubicBezTo>
                  <a:lnTo>
                    <a:pt x="4277" y="2686"/>
                  </a:lnTo>
                  <a:cubicBezTo>
                    <a:pt x="4258" y="2666"/>
                    <a:pt x="4258" y="2627"/>
                    <a:pt x="4238" y="2607"/>
                  </a:cubicBezTo>
                  <a:cubicBezTo>
                    <a:pt x="4238" y="2587"/>
                    <a:pt x="4218" y="2567"/>
                    <a:pt x="4218" y="2527"/>
                  </a:cubicBezTo>
                  <a:cubicBezTo>
                    <a:pt x="4178" y="2467"/>
                    <a:pt x="4138" y="2408"/>
                    <a:pt x="4079" y="2328"/>
                  </a:cubicBezTo>
                  <a:lnTo>
                    <a:pt x="4079" y="2308"/>
                  </a:lnTo>
                  <a:lnTo>
                    <a:pt x="4079" y="2288"/>
                  </a:lnTo>
                  <a:cubicBezTo>
                    <a:pt x="4039" y="2189"/>
                    <a:pt x="3959" y="2090"/>
                    <a:pt x="3919" y="2010"/>
                  </a:cubicBezTo>
                  <a:lnTo>
                    <a:pt x="3919" y="1990"/>
                  </a:lnTo>
                  <a:cubicBezTo>
                    <a:pt x="3919" y="1990"/>
                    <a:pt x="3919" y="1970"/>
                    <a:pt x="3880" y="1970"/>
                  </a:cubicBezTo>
                  <a:lnTo>
                    <a:pt x="3740" y="1731"/>
                  </a:lnTo>
                  <a:lnTo>
                    <a:pt x="3720" y="1712"/>
                  </a:lnTo>
                  <a:cubicBezTo>
                    <a:pt x="3681" y="1672"/>
                    <a:pt x="3641" y="1632"/>
                    <a:pt x="3621" y="1592"/>
                  </a:cubicBezTo>
                  <a:cubicBezTo>
                    <a:pt x="3581" y="1572"/>
                    <a:pt x="3561" y="1513"/>
                    <a:pt x="3541" y="1493"/>
                  </a:cubicBezTo>
                  <a:lnTo>
                    <a:pt x="3522" y="1473"/>
                  </a:lnTo>
                  <a:cubicBezTo>
                    <a:pt x="3482" y="1413"/>
                    <a:pt x="3442" y="1393"/>
                    <a:pt x="3422" y="1334"/>
                  </a:cubicBezTo>
                  <a:lnTo>
                    <a:pt x="3382" y="1314"/>
                  </a:lnTo>
                  <a:lnTo>
                    <a:pt x="3323" y="1234"/>
                  </a:lnTo>
                  <a:lnTo>
                    <a:pt x="3323" y="1214"/>
                  </a:lnTo>
                  <a:lnTo>
                    <a:pt x="3263" y="1174"/>
                  </a:lnTo>
                  <a:lnTo>
                    <a:pt x="3223" y="1115"/>
                  </a:lnTo>
                  <a:lnTo>
                    <a:pt x="3183" y="1095"/>
                  </a:lnTo>
                  <a:lnTo>
                    <a:pt x="3144" y="1035"/>
                  </a:lnTo>
                  <a:lnTo>
                    <a:pt x="3084" y="995"/>
                  </a:lnTo>
                  <a:lnTo>
                    <a:pt x="3064" y="976"/>
                  </a:lnTo>
                  <a:lnTo>
                    <a:pt x="3024" y="916"/>
                  </a:lnTo>
                  <a:cubicBezTo>
                    <a:pt x="2984" y="916"/>
                    <a:pt x="2984" y="896"/>
                    <a:pt x="2965" y="896"/>
                  </a:cubicBezTo>
                  <a:lnTo>
                    <a:pt x="2945" y="876"/>
                  </a:lnTo>
                  <a:lnTo>
                    <a:pt x="2885" y="816"/>
                  </a:lnTo>
                  <a:lnTo>
                    <a:pt x="2865" y="796"/>
                  </a:lnTo>
                  <a:lnTo>
                    <a:pt x="2845" y="777"/>
                  </a:lnTo>
                  <a:lnTo>
                    <a:pt x="2786" y="717"/>
                  </a:lnTo>
                  <a:lnTo>
                    <a:pt x="2766" y="697"/>
                  </a:lnTo>
                  <a:cubicBezTo>
                    <a:pt x="2746" y="697"/>
                    <a:pt x="2746" y="677"/>
                    <a:pt x="2726" y="677"/>
                  </a:cubicBezTo>
                  <a:lnTo>
                    <a:pt x="2666" y="617"/>
                  </a:lnTo>
                  <a:cubicBezTo>
                    <a:pt x="2666" y="617"/>
                    <a:pt x="2646" y="617"/>
                    <a:pt x="2646" y="598"/>
                  </a:cubicBezTo>
                  <a:cubicBezTo>
                    <a:pt x="2626" y="578"/>
                    <a:pt x="2587" y="578"/>
                    <a:pt x="2587" y="538"/>
                  </a:cubicBezTo>
                  <a:cubicBezTo>
                    <a:pt x="2567" y="538"/>
                    <a:pt x="2567" y="518"/>
                    <a:pt x="2547" y="518"/>
                  </a:cubicBezTo>
                  <a:cubicBezTo>
                    <a:pt x="2527" y="498"/>
                    <a:pt x="2467" y="478"/>
                    <a:pt x="2447" y="438"/>
                  </a:cubicBezTo>
                  <a:cubicBezTo>
                    <a:pt x="2427" y="419"/>
                    <a:pt x="2368" y="399"/>
                    <a:pt x="2348" y="379"/>
                  </a:cubicBezTo>
                  <a:cubicBezTo>
                    <a:pt x="2348" y="379"/>
                    <a:pt x="2328" y="379"/>
                    <a:pt x="2328" y="339"/>
                  </a:cubicBezTo>
                  <a:cubicBezTo>
                    <a:pt x="2288" y="319"/>
                    <a:pt x="2268" y="319"/>
                    <a:pt x="2248" y="299"/>
                  </a:cubicBezTo>
                  <a:cubicBezTo>
                    <a:pt x="2248" y="299"/>
                    <a:pt x="2229" y="299"/>
                    <a:pt x="2229" y="279"/>
                  </a:cubicBezTo>
                  <a:cubicBezTo>
                    <a:pt x="2189" y="279"/>
                    <a:pt x="2189" y="239"/>
                    <a:pt x="2169" y="239"/>
                  </a:cubicBezTo>
                  <a:cubicBezTo>
                    <a:pt x="2169" y="239"/>
                    <a:pt x="2149" y="239"/>
                    <a:pt x="2149" y="220"/>
                  </a:cubicBezTo>
                  <a:cubicBezTo>
                    <a:pt x="2129" y="220"/>
                    <a:pt x="2129" y="200"/>
                    <a:pt x="2089" y="200"/>
                  </a:cubicBezTo>
                  <a:cubicBezTo>
                    <a:pt x="2069" y="200"/>
                    <a:pt x="2069" y="200"/>
                    <a:pt x="2050" y="180"/>
                  </a:cubicBezTo>
                  <a:lnTo>
                    <a:pt x="2030" y="180"/>
                  </a:lnTo>
                  <a:cubicBezTo>
                    <a:pt x="1990" y="140"/>
                    <a:pt x="1950" y="140"/>
                    <a:pt x="1930" y="120"/>
                  </a:cubicBezTo>
                  <a:cubicBezTo>
                    <a:pt x="1890" y="100"/>
                    <a:pt x="1851" y="100"/>
                    <a:pt x="1831" y="80"/>
                  </a:cubicBezTo>
                  <a:lnTo>
                    <a:pt x="1791" y="80"/>
                  </a:lnTo>
                  <a:cubicBezTo>
                    <a:pt x="1771" y="80"/>
                    <a:pt x="1771" y="80"/>
                    <a:pt x="1751" y="41"/>
                  </a:cubicBezTo>
                  <a:cubicBezTo>
                    <a:pt x="1731" y="41"/>
                    <a:pt x="1731" y="41"/>
                    <a:pt x="1691" y="21"/>
                  </a:cubicBezTo>
                  <a:lnTo>
                    <a:pt x="1672" y="21"/>
                  </a:lnTo>
                  <a:cubicBezTo>
                    <a:pt x="1652" y="21"/>
                    <a:pt x="1652" y="21"/>
                    <a:pt x="1632" y="1"/>
                  </a:cubicBezTo>
                  <a:close/>
                  <a:moveTo>
                    <a:pt x="3934" y="6818"/>
                  </a:moveTo>
                  <a:lnTo>
                    <a:pt x="3860" y="6864"/>
                  </a:lnTo>
                  <a:cubicBezTo>
                    <a:pt x="3894" y="6852"/>
                    <a:pt x="3915" y="6835"/>
                    <a:pt x="3934" y="6818"/>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876;p21">
              <a:extLst>
                <a:ext uri="{FF2B5EF4-FFF2-40B4-BE49-F238E27FC236}">
                  <a16:creationId xmlns:a16="http://schemas.microsoft.com/office/drawing/2014/main" id="{3E168C78-AF46-4AEB-B4A3-8FCEA6202807}"/>
                </a:ext>
              </a:extLst>
            </p:cNvPr>
            <p:cNvSpPr/>
            <p:nvPr/>
          </p:nvSpPr>
          <p:spPr>
            <a:xfrm>
              <a:off x="5731101" y="3341252"/>
              <a:ext cx="177406" cy="227570"/>
            </a:xfrm>
            <a:custGeom>
              <a:avLst/>
              <a:gdLst/>
              <a:ahLst/>
              <a:cxnLst/>
              <a:rect l="l" t="t" r="r" b="b"/>
              <a:pathLst>
                <a:path w="5273" h="6764" extrusionOk="0">
                  <a:moveTo>
                    <a:pt x="1698" y="664"/>
                  </a:moveTo>
                  <a:cubicBezTo>
                    <a:pt x="1985" y="664"/>
                    <a:pt x="2307" y="754"/>
                    <a:pt x="2647" y="943"/>
                  </a:cubicBezTo>
                  <a:cubicBezTo>
                    <a:pt x="3800" y="1620"/>
                    <a:pt x="4755" y="3271"/>
                    <a:pt x="4755" y="4603"/>
                  </a:cubicBezTo>
                  <a:cubicBezTo>
                    <a:pt x="4755" y="5550"/>
                    <a:pt x="4264" y="6105"/>
                    <a:pt x="3558" y="6105"/>
                  </a:cubicBezTo>
                  <a:cubicBezTo>
                    <a:pt x="3270" y="6105"/>
                    <a:pt x="2947" y="6013"/>
                    <a:pt x="2607" y="5817"/>
                  </a:cubicBezTo>
                  <a:cubicBezTo>
                    <a:pt x="1453" y="5141"/>
                    <a:pt x="498" y="3509"/>
                    <a:pt x="498" y="2157"/>
                  </a:cubicBezTo>
                  <a:cubicBezTo>
                    <a:pt x="498" y="1209"/>
                    <a:pt x="991" y="664"/>
                    <a:pt x="1698" y="664"/>
                  </a:cubicBezTo>
                  <a:close/>
                  <a:moveTo>
                    <a:pt x="1471" y="1"/>
                  </a:moveTo>
                  <a:cubicBezTo>
                    <a:pt x="596" y="1"/>
                    <a:pt x="1" y="682"/>
                    <a:pt x="1" y="1858"/>
                  </a:cubicBezTo>
                  <a:cubicBezTo>
                    <a:pt x="1" y="3529"/>
                    <a:pt x="1194" y="5578"/>
                    <a:pt x="2647" y="6414"/>
                  </a:cubicBezTo>
                  <a:cubicBezTo>
                    <a:pt x="3062" y="6650"/>
                    <a:pt x="3458" y="6763"/>
                    <a:pt x="3810" y="6763"/>
                  </a:cubicBezTo>
                  <a:cubicBezTo>
                    <a:pt x="4671" y="6763"/>
                    <a:pt x="5272" y="6088"/>
                    <a:pt x="5272" y="4902"/>
                  </a:cubicBezTo>
                  <a:cubicBezTo>
                    <a:pt x="5272" y="3231"/>
                    <a:pt x="4079" y="1202"/>
                    <a:pt x="2647" y="346"/>
                  </a:cubicBezTo>
                  <a:cubicBezTo>
                    <a:pt x="2223" y="112"/>
                    <a:pt x="1824" y="1"/>
                    <a:pt x="1471"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877;p21">
              <a:extLst>
                <a:ext uri="{FF2B5EF4-FFF2-40B4-BE49-F238E27FC236}">
                  <a16:creationId xmlns:a16="http://schemas.microsoft.com/office/drawing/2014/main" id="{C602449A-B65B-43B7-B0AE-D61D7C14C833}"/>
                </a:ext>
              </a:extLst>
            </p:cNvPr>
            <p:cNvSpPr/>
            <p:nvPr/>
          </p:nvSpPr>
          <p:spPr>
            <a:xfrm>
              <a:off x="5756536" y="3338156"/>
              <a:ext cx="151298" cy="221581"/>
            </a:xfrm>
            <a:custGeom>
              <a:avLst/>
              <a:gdLst/>
              <a:ahLst/>
              <a:cxnLst/>
              <a:rect l="l" t="t" r="r" b="b"/>
              <a:pathLst>
                <a:path w="4497" h="6586" fill="none" extrusionOk="0">
                  <a:moveTo>
                    <a:pt x="1" y="259"/>
                  </a:moveTo>
                  <a:cubicBezTo>
                    <a:pt x="458" y="1"/>
                    <a:pt x="1135" y="21"/>
                    <a:pt x="1851" y="438"/>
                  </a:cubicBezTo>
                  <a:cubicBezTo>
                    <a:pt x="3303" y="1294"/>
                    <a:pt x="4497" y="3323"/>
                    <a:pt x="4497" y="4994"/>
                  </a:cubicBezTo>
                  <a:cubicBezTo>
                    <a:pt x="4497" y="5730"/>
                    <a:pt x="4238" y="6287"/>
                    <a:pt x="3880" y="6585"/>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878;p21">
              <a:extLst>
                <a:ext uri="{FF2B5EF4-FFF2-40B4-BE49-F238E27FC236}">
                  <a16:creationId xmlns:a16="http://schemas.microsoft.com/office/drawing/2014/main" id="{DD3FE3DA-BDD5-44C1-9835-E039C9A734AF}"/>
                </a:ext>
              </a:extLst>
            </p:cNvPr>
            <p:cNvSpPr/>
            <p:nvPr/>
          </p:nvSpPr>
          <p:spPr>
            <a:xfrm>
              <a:off x="5698331" y="3362683"/>
              <a:ext cx="195440" cy="204826"/>
            </a:xfrm>
            <a:custGeom>
              <a:avLst/>
              <a:gdLst/>
              <a:ahLst/>
              <a:cxnLst/>
              <a:rect l="l" t="t" r="r" b="b"/>
              <a:pathLst>
                <a:path w="5809" h="6088" extrusionOk="0">
                  <a:moveTo>
                    <a:pt x="2649" y="1"/>
                  </a:moveTo>
                  <a:cubicBezTo>
                    <a:pt x="2201" y="1"/>
                    <a:pt x="1969" y="227"/>
                    <a:pt x="1969" y="227"/>
                  </a:cubicBezTo>
                  <a:lnTo>
                    <a:pt x="0" y="3012"/>
                  </a:lnTo>
                  <a:cubicBezTo>
                    <a:pt x="0" y="3012"/>
                    <a:pt x="942" y="6087"/>
                    <a:pt x="1583" y="6087"/>
                  </a:cubicBezTo>
                  <a:cubicBezTo>
                    <a:pt x="1620" y="6087"/>
                    <a:pt x="1656" y="6077"/>
                    <a:pt x="1691" y="6055"/>
                  </a:cubicBezTo>
                  <a:cubicBezTo>
                    <a:pt x="2347" y="5677"/>
                    <a:pt x="4635" y="5478"/>
                    <a:pt x="5113" y="5339"/>
                  </a:cubicBezTo>
                  <a:cubicBezTo>
                    <a:pt x="5570" y="5180"/>
                    <a:pt x="5709" y="4285"/>
                    <a:pt x="5709" y="4285"/>
                  </a:cubicBezTo>
                  <a:cubicBezTo>
                    <a:pt x="5809" y="2196"/>
                    <a:pt x="4197" y="724"/>
                    <a:pt x="4197" y="724"/>
                  </a:cubicBezTo>
                  <a:cubicBezTo>
                    <a:pt x="3539" y="156"/>
                    <a:pt x="3020" y="1"/>
                    <a:pt x="2649" y="1"/>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879;p21">
              <a:extLst>
                <a:ext uri="{FF2B5EF4-FFF2-40B4-BE49-F238E27FC236}">
                  <a16:creationId xmlns:a16="http://schemas.microsoft.com/office/drawing/2014/main" id="{6522C1D0-6C48-41F4-B205-ABADC4EE2772}"/>
                </a:ext>
              </a:extLst>
            </p:cNvPr>
            <p:cNvSpPr/>
            <p:nvPr/>
          </p:nvSpPr>
          <p:spPr>
            <a:xfrm>
              <a:off x="5674208" y="3660773"/>
              <a:ext cx="36874" cy="25469"/>
            </a:xfrm>
            <a:custGeom>
              <a:avLst/>
              <a:gdLst/>
              <a:ahLst/>
              <a:cxnLst/>
              <a:rect l="l" t="t" r="r" b="b"/>
              <a:pathLst>
                <a:path w="1096" h="757" extrusionOk="0">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880;p21">
              <a:extLst>
                <a:ext uri="{FF2B5EF4-FFF2-40B4-BE49-F238E27FC236}">
                  <a16:creationId xmlns:a16="http://schemas.microsoft.com/office/drawing/2014/main" id="{E5354CED-F4DB-45BE-AA21-A2E2FBC2DDEF}"/>
                </a:ext>
              </a:extLst>
            </p:cNvPr>
            <p:cNvSpPr/>
            <p:nvPr/>
          </p:nvSpPr>
          <p:spPr>
            <a:xfrm>
              <a:off x="5674208" y="3660773"/>
              <a:ext cx="36874" cy="25469"/>
            </a:xfrm>
            <a:custGeom>
              <a:avLst/>
              <a:gdLst/>
              <a:ahLst/>
              <a:cxnLst/>
              <a:rect l="l" t="t" r="r" b="b"/>
              <a:pathLst>
                <a:path w="1096" h="757" extrusionOk="0">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881;p21">
              <a:extLst>
                <a:ext uri="{FF2B5EF4-FFF2-40B4-BE49-F238E27FC236}">
                  <a16:creationId xmlns:a16="http://schemas.microsoft.com/office/drawing/2014/main" id="{5E5DDC50-AFA7-44A5-B229-451DDCC6F5AF}"/>
                </a:ext>
              </a:extLst>
            </p:cNvPr>
            <p:cNvSpPr/>
            <p:nvPr/>
          </p:nvSpPr>
          <p:spPr>
            <a:xfrm>
              <a:off x="5654156" y="3581103"/>
              <a:ext cx="52889" cy="98443"/>
            </a:xfrm>
            <a:custGeom>
              <a:avLst/>
              <a:gdLst/>
              <a:ahLst/>
              <a:cxnLst/>
              <a:rect l="l" t="t" r="r" b="b"/>
              <a:pathLst>
                <a:path w="1572" h="2926" extrusionOk="0">
                  <a:moveTo>
                    <a:pt x="0" y="1"/>
                  </a:moveTo>
                  <a:lnTo>
                    <a:pt x="617" y="2368"/>
                  </a:lnTo>
                  <a:lnTo>
                    <a:pt x="1572" y="2925"/>
                  </a:lnTo>
                  <a:lnTo>
                    <a:pt x="955" y="578"/>
                  </a:lnTo>
                  <a:lnTo>
                    <a:pt x="0" y="1"/>
                  </a:ln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882;p21">
              <a:extLst>
                <a:ext uri="{FF2B5EF4-FFF2-40B4-BE49-F238E27FC236}">
                  <a16:creationId xmlns:a16="http://schemas.microsoft.com/office/drawing/2014/main" id="{A2A0B072-E2F2-4006-9A59-748622976A4A}"/>
                </a:ext>
              </a:extLst>
            </p:cNvPr>
            <p:cNvSpPr/>
            <p:nvPr/>
          </p:nvSpPr>
          <p:spPr>
            <a:xfrm>
              <a:off x="5654156" y="3555668"/>
              <a:ext cx="62948" cy="44881"/>
            </a:xfrm>
            <a:custGeom>
              <a:avLst/>
              <a:gdLst/>
              <a:ahLst/>
              <a:cxnLst/>
              <a:rect l="l" t="t" r="r" b="b"/>
              <a:pathLst>
                <a:path w="1871" h="1334" extrusionOk="0">
                  <a:moveTo>
                    <a:pt x="895" y="1"/>
                  </a:moveTo>
                  <a:lnTo>
                    <a:pt x="0" y="757"/>
                  </a:lnTo>
                  <a:lnTo>
                    <a:pt x="955" y="1334"/>
                  </a:lnTo>
                  <a:lnTo>
                    <a:pt x="1870" y="558"/>
                  </a:lnTo>
                  <a:lnTo>
                    <a:pt x="895" y="1"/>
                  </a:ln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883;p21">
              <a:extLst>
                <a:ext uri="{FF2B5EF4-FFF2-40B4-BE49-F238E27FC236}">
                  <a16:creationId xmlns:a16="http://schemas.microsoft.com/office/drawing/2014/main" id="{2C6FDEBC-5037-43D1-9996-EB43746A8756}"/>
                </a:ext>
              </a:extLst>
            </p:cNvPr>
            <p:cNvSpPr/>
            <p:nvPr/>
          </p:nvSpPr>
          <p:spPr>
            <a:xfrm>
              <a:off x="5686287" y="3574408"/>
              <a:ext cx="53562" cy="112742"/>
            </a:xfrm>
            <a:custGeom>
              <a:avLst/>
              <a:gdLst/>
              <a:ahLst/>
              <a:cxnLst/>
              <a:rect l="l" t="t" r="r" b="b"/>
              <a:pathLst>
                <a:path w="1592" h="3351" extrusionOk="0">
                  <a:moveTo>
                    <a:pt x="915" y="1"/>
                  </a:moveTo>
                  <a:lnTo>
                    <a:pt x="0" y="777"/>
                  </a:lnTo>
                  <a:lnTo>
                    <a:pt x="617" y="3144"/>
                  </a:lnTo>
                  <a:cubicBezTo>
                    <a:pt x="662" y="3280"/>
                    <a:pt x="758" y="3351"/>
                    <a:pt x="881" y="3351"/>
                  </a:cubicBezTo>
                  <a:cubicBezTo>
                    <a:pt x="974" y="3351"/>
                    <a:pt x="1082" y="3310"/>
                    <a:pt x="1194" y="3224"/>
                  </a:cubicBezTo>
                  <a:cubicBezTo>
                    <a:pt x="1432" y="2985"/>
                    <a:pt x="1591" y="2627"/>
                    <a:pt x="1532" y="2368"/>
                  </a:cubicBezTo>
                  <a:lnTo>
                    <a:pt x="915" y="1"/>
                  </a:ln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884;p21">
              <a:extLst>
                <a:ext uri="{FF2B5EF4-FFF2-40B4-BE49-F238E27FC236}">
                  <a16:creationId xmlns:a16="http://schemas.microsoft.com/office/drawing/2014/main" id="{7ACEC1EC-16FE-4A62-8D61-60AE0556F551}"/>
                </a:ext>
              </a:extLst>
            </p:cNvPr>
            <p:cNvSpPr/>
            <p:nvPr/>
          </p:nvSpPr>
          <p:spPr>
            <a:xfrm>
              <a:off x="5654156" y="3574408"/>
              <a:ext cx="62948" cy="26142"/>
            </a:xfrm>
            <a:custGeom>
              <a:avLst/>
              <a:gdLst/>
              <a:ahLst/>
              <a:cxnLst/>
              <a:rect l="l" t="t" r="r" b="b"/>
              <a:pathLst>
                <a:path w="1871" h="777" fill="none" extrusionOk="0">
                  <a:moveTo>
                    <a:pt x="0" y="200"/>
                  </a:moveTo>
                  <a:lnTo>
                    <a:pt x="955" y="777"/>
                  </a:lnTo>
                  <a:lnTo>
                    <a:pt x="1870" y="1"/>
                  </a:lnTo>
                </a:path>
              </a:pathLst>
            </a:custGeom>
            <a:noFill/>
            <a:ln w="15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885;p21">
              <a:extLst>
                <a:ext uri="{FF2B5EF4-FFF2-40B4-BE49-F238E27FC236}">
                  <a16:creationId xmlns:a16="http://schemas.microsoft.com/office/drawing/2014/main" id="{592FF970-B6D2-48E5-A2A0-30E5FA59043A}"/>
                </a:ext>
              </a:extLst>
            </p:cNvPr>
            <p:cNvSpPr/>
            <p:nvPr/>
          </p:nvSpPr>
          <p:spPr>
            <a:xfrm>
              <a:off x="5686287" y="3600516"/>
              <a:ext cx="30145" cy="89056"/>
            </a:xfrm>
            <a:custGeom>
              <a:avLst/>
              <a:gdLst/>
              <a:ahLst/>
              <a:cxnLst/>
              <a:rect l="l" t="t" r="r" b="b"/>
              <a:pathLst>
                <a:path w="896" h="2647" fill="none" extrusionOk="0">
                  <a:moveTo>
                    <a:pt x="0" y="1"/>
                  </a:moveTo>
                  <a:lnTo>
                    <a:pt x="617" y="2368"/>
                  </a:lnTo>
                  <a:cubicBezTo>
                    <a:pt x="617" y="2368"/>
                    <a:pt x="716" y="2646"/>
                    <a:pt x="895" y="2587"/>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886;p21">
              <a:extLst>
                <a:ext uri="{FF2B5EF4-FFF2-40B4-BE49-F238E27FC236}">
                  <a16:creationId xmlns:a16="http://schemas.microsoft.com/office/drawing/2014/main" id="{25E3F1FD-1143-403C-A92D-F5E66273B1EE}"/>
                </a:ext>
              </a:extLst>
            </p:cNvPr>
            <p:cNvSpPr/>
            <p:nvPr/>
          </p:nvSpPr>
          <p:spPr>
            <a:xfrm>
              <a:off x="5636729" y="3468663"/>
              <a:ext cx="133231" cy="141945"/>
            </a:xfrm>
            <a:custGeom>
              <a:avLst/>
              <a:gdLst/>
              <a:ahLst/>
              <a:cxnLst/>
              <a:rect l="l" t="t" r="r" b="b"/>
              <a:pathLst>
                <a:path w="3960" h="4219" extrusionOk="0">
                  <a:moveTo>
                    <a:pt x="20" y="1144"/>
                  </a:moveTo>
                  <a:lnTo>
                    <a:pt x="20" y="1144"/>
                  </a:lnTo>
                  <a:cubicBezTo>
                    <a:pt x="12" y="1147"/>
                    <a:pt x="6" y="1150"/>
                    <a:pt x="1" y="1155"/>
                  </a:cubicBezTo>
                  <a:lnTo>
                    <a:pt x="20" y="1144"/>
                  </a:lnTo>
                  <a:close/>
                  <a:moveTo>
                    <a:pt x="2070" y="1"/>
                  </a:moveTo>
                  <a:cubicBezTo>
                    <a:pt x="2050" y="1"/>
                    <a:pt x="2010" y="1"/>
                    <a:pt x="1990" y="21"/>
                  </a:cubicBezTo>
                  <a:cubicBezTo>
                    <a:pt x="1970" y="21"/>
                    <a:pt x="1911" y="41"/>
                    <a:pt x="1891" y="61"/>
                  </a:cubicBezTo>
                  <a:lnTo>
                    <a:pt x="20" y="1144"/>
                  </a:lnTo>
                  <a:lnTo>
                    <a:pt x="20" y="1144"/>
                  </a:lnTo>
                  <a:cubicBezTo>
                    <a:pt x="46" y="1134"/>
                    <a:pt x="85" y="1130"/>
                    <a:pt x="100" y="1115"/>
                  </a:cubicBezTo>
                  <a:cubicBezTo>
                    <a:pt x="120" y="1115"/>
                    <a:pt x="160" y="1095"/>
                    <a:pt x="180" y="1095"/>
                  </a:cubicBezTo>
                  <a:lnTo>
                    <a:pt x="419" y="1095"/>
                  </a:lnTo>
                  <a:cubicBezTo>
                    <a:pt x="459" y="1095"/>
                    <a:pt x="498" y="1095"/>
                    <a:pt x="518" y="1115"/>
                  </a:cubicBezTo>
                  <a:cubicBezTo>
                    <a:pt x="558" y="1115"/>
                    <a:pt x="598" y="1135"/>
                    <a:pt x="618" y="1135"/>
                  </a:cubicBezTo>
                  <a:cubicBezTo>
                    <a:pt x="677" y="1155"/>
                    <a:pt x="697" y="1155"/>
                    <a:pt x="757" y="1194"/>
                  </a:cubicBezTo>
                  <a:cubicBezTo>
                    <a:pt x="797" y="1214"/>
                    <a:pt x="817" y="1234"/>
                    <a:pt x="876" y="1254"/>
                  </a:cubicBezTo>
                  <a:cubicBezTo>
                    <a:pt x="916" y="1294"/>
                    <a:pt x="956" y="1314"/>
                    <a:pt x="996" y="1334"/>
                  </a:cubicBezTo>
                  <a:cubicBezTo>
                    <a:pt x="1055" y="1354"/>
                    <a:pt x="1075" y="1393"/>
                    <a:pt x="1115" y="1413"/>
                  </a:cubicBezTo>
                  <a:lnTo>
                    <a:pt x="1155" y="1413"/>
                  </a:lnTo>
                  <a:cubicBezTo>
                    <a:pt x="1175" y="1433"/>
                    <a:pt x="1214" y="1453"/>
                    <a:pt x="1254" y="1513"/>
                  </a:cubicBezTo>
                  <a:lnTo>
                    <a:pt x="1354" y="1612"/>
                  </a:lnTo>
                  <a:cubicBezTo>
                    <a:pt x="1374" y="1652"/>
                    <a:pt x="1413" y="1692"/>
                    <a:pt x="1453" y="1732"/>
                  </a:cubicBezTo>
                  <a:cubicBezTo>
                    <a:pt x="1473" y="1791"/>
                    <a:pt x="1513" y="1811"/>
                    <a:pt x="1553" y="1851"/>
                  </a:cubicBezTo>
                  <a:cubicBezTo>
                    <a:pt x="1573" y="1911"/>
                    <a:pt x="1592" y="1930"/>
                    <a:pt x="1612" y="1990"/>
                  </a:cubicBezTo>
                  <a:cubicBezTo>
                    <a:pt x="1652" y="2010"/>
                    <a:pt x="1652" y="2030"/>
                    <a:pt x="1672" y="2050"/>
                  </a:cubicBezTo>
                  <a:cubicBezTo>
                    <a:pt x="1692" y="2090"/>
                    <a:pt x="1692" y="2110"/>
                    <a:pt x="1712" y="2129"/>
                  </a:cubicBezTo>
                  <a:lnTo>
                    <a:pt x="1752" y="2149"/>
                  </a:lnTo>
                  <a:cubicBezTo>
                    <a:pt x="1771" y="2209"/>
                    <a:pt x="1791" y="2229"/>
                    <a:pt x="1811" y="2289"/>
                  </a:cubicBezTo>
                  <a:lnTo>
                    <a:pt x="1811" y="2308"/>
                  </a:lnTo>
                  <a:lnTo>
                    <a:pt x="1891" y="2448"/>
                  </a:lnTo>
                  <a:cubicBezTo>
                    <a:pt x="1911" y="2507"/>
                    <a:pt x="1950" y="2547"/>
                    <a:pt x="1950" y="2607"/>
                  </a:cubicBezTo>
                  <a:cubicBezTo>
                    <a:pt x="1970" y="2647"/>
                    <a:pt x="1970" y="2706"/>
                    <a:pt x="1990" y="2746"/>
                  </a:cubicBezTo>
                  <a:cubicBezTo>
                    <a:pt x="2010" y="2806"/>
                    <a:pt x="2010" y="2846"/>
                    <a:pt x="2050" y="2905"/>
                  </a:cubicBezTo>
                  <a:lnTo>
                    <a:pt x="2050" y="2925"/>
                  </a:lnTo>
                  <a:cubicBezTo>
                    <a:pt x="2050" y="2985"/>
                    <a:pt x="2070" y="3025"/>
                    <a:pt x="2070" y="3084"/>
                  </a:cubicBezTo>
                  <a:cubicBezTo>
                    <a:pt x="2070" y="3124"/>
                    <a:pt x="2090" y="3184"/>
                    <a:pt x="2090" y="3224"/>
                  </a:cubicBezTo>
                  <a:lnTo>
                    <a:pt x="2090" y="3383"/>
                  </a:lnTo>
                  <a:lnTo>
                    <a:pt x="2090" y="3522"/>
                  </a:lnTo>
                  <a:cubicBezTo>
                    <a:pt x="2090" y="3582"/>
                    <a:pt x="2090" y="3601"/>
                    <a:pt x="2070" y="3641"/>
                  </a:cubicBezTo>
                  <a:lnTo>
                    <a:pt x="2070" y="3681"/>
                  </a:lnTo>
                  <a:cubicBezTo>
                    <a:pt x="2070" y="3701"/>
                    <a:pt x="2050" y="3741"/>
                    <a:pt x="2050" y="3781"/>
                  </a:cubicBezTo>
                  <a:lnTo>
                    <a:pt x="2050" y="3800"/>
                  </a:lnTo>
                  <a:cubicBezTo>
                    <a:pt x="2050" y="3820"/>
                    <a:pt x="2010" y="3840"/>
                    <a:pt x="2010" y="3900"/>
                  </a:cubicBezTo>
                  <a:cubicBezTo>
                    <a:pt x="1990" y="3920"/>
                    <a:pt x="1990" y="3979"/>
                    <a:pt x="1970" y="3999"/>
                  </a:cubicBezTo>
                  <a:cubicBezTo>
                    <a:pt x="1950" y="4019"/>
                    <a:pt x="1950" y="4039"/>
                    <a:pt x="1911" y="4079"/>
                  </a:cubicBezTo>
                  <a:lnTo>
                    <a:pt x="1891" y="4099"/>
                  </a:lnTo>
                  <a:lnTo>
                    <a:pt x="1851" y="4139"/>
                  </a:lnTo>
                  <a:cubicBezTo>
                    <a:pt x="1851" y="4139"/>
                    <a:pt x="1811" y="4139"/>
                    <a:pt x="1811" y="4178"/>
                  </a:cubicBezTo>
                  <a:cubicBezTo>
                    <a:pt x="1791" y="4198"/>
                    <a:pt x="1771" y="4198"/>
                    <a:pt x="1752" y="4218"/>
                  </a:cubicBezTo>
                  <a:lnTo>
                    <a:pt x="3641" y="3124"/>
                  </a:lnTo>
                  <a:cubicBezTo>
                    <a:pt x="3661" y="3104"/>
                    <a:pt x="3681" y="3104"/>
                    <a:pt x="3701" y="3084"/>
                  </a:cubicBezTo>
                  <a:cubicBezTo>
                    <a:pt x="3701" y="3084"/>
                    <a:pt x="3741" y="3084"/>
                    <a:pt x="3741" y="3044"/>
                  </a:cubicBezTo>
                  <a:lnTo>
                    <a:pt x="3781" y="3005"/>
                  </a:lnTo>
                  <a:lnTo>
                    <a:pt x="3800" y="2985"/>
                  </a:lnTo>
                  <a:cubicBezTo>
                    <a:pt x="3840" y="2945"/>
                    <a:pt x="3840" y="2925"/>
                    <a:pt x="3860" y="2905"/>
                  </a:cubicBezTo>
                  <a:cubicBezTo>
                    <a:pt x="3880" y="2885"/>
                    <a:pt x="3880" y="2846"/>
                    <a:pt x="3900" y="2826"/>
                  </a:cubicBezTo>
                  <a:cubicBezTo>
                    <a:pt x="3900" y="2806"/>
                    <a:pt x="3940" y="2786"/>
                    <a:pt x="3940" y="2786"/>
                  </a:cubicBezTo>
                  <a:lnTo>
                    <a:pt x="3940" y="2746"/>
                  </a:lnTo>
                  <a:lnTo>
                    <a:pt x="3940" y="2726"/>
                  </a:lnTo>
                  <a:lnTo>
                    <a:pt x="3940" y="2706"/>
                  </a:lnTo>
                  <a:cubicBezTo>
                    <a:pt x="3940" y="2686"/>
                    <a:pt x="3940" y="2647"/>
                    <a:pt x="3960" y="2627"/>
                  </a:cubicBezTo>
                  <a:lnTo>
                    <a:pt x="3960" y="2607"/>
                  </a:lnTo>
                  <a:lnTo>
                    <a:pt x="3960" y="2587"/>
                  </a:lnTo>
                  <a:lnTo>
                    <a:pt x="3960" y="2547"/>
                  </a:lnTo>
                  <a:lnTo>
                    <a:pt x="3960" y="2507"/>
                  </a:lnTo>
                  <a:lnTo>
                    <a:pt x="3960" y="2487"/>
                  </a:lnTo>
                  <a:lnTo>
                    <a:pt x="3960" y="2448"/>
                  </a:lnTo>
                  <a:lnTo>
                    <a:pt x="3960" y="2408"/>
                  </a:lnTo>
                  <a:lnTo>
                    <a:pt x="3960" y="2348"/>
                  </a:lnTo>
                  <a:cubicBezTo>
                    <a:pt x="3800" y="2149"/>
                    <a:pt x="3800" y="2129"/>
                    <a:pt x="3800" y="2129"/>
                  </a:cubicBezTo>
                  <a:lnTo>
                    <a:pt x="3800" y="2090"/>
                  </a:lnTo>
                  <a:lnTo>
                    <a:pt x="3800" y="2050"/>
                  </a:lnTo>
                  <a:lnTo>
                    <a:pt x="3800" y="2030"/>
                  </a:lnTo>
                  <a:lnTo>
                    <a:pt x="3800" y="1990"/>
                  </a:lnTo>
                  <a:lnTo>
                    <a:pt x="3800" y="1911"/>
                  </a:lnTo>
                  <a:lnTo>
                    <a:pt x="3800" y="1851"/>
                  </a:lnTo>
                  <a:cubicBezTo>
                    <a:pt x="3800" y="1831"/>
                    <a:pt x="3800" y="1811"/>
                    <a:pt x="3781" y="1791"/>
                  </a:cubicBezTo>
                  <a:lnTo>
                    <a:pt x="3781" y="1751"/>
                  </a:lnTo>
                  <a:lnTo>
                    <a:pt x="3781" y="1732"/>
                  </a:lnTo>
                  <a:lnTo>
                    <a:pt x="3781" y="1712"/>
                  </a:lnTo>
                  <a:cubicBezTo>
                    <a:pt x="3781" y="1692"/>
                    <a:pt x="3781" y="1652"/>
                    <a:pt x="3761" y="1632"/>
                  </a:cubicBezTo>
                  <a:cubicBezTo>
                    <a:pt x="3761" y="1612"/>
                    <a:pt x="3761" y="1612"/>
                    <a:pt x="3741" y="1592"/>
                  </a:cubicBezTo>
                  <a:cubicBezTo>
                    <a:pt x="3741" y="1553"/>
                    <a:pt x="3701" y="1533"/>
                    <a:pt x="3701" y="1513"/>
                  </a:cubicBezTo>
                  <a:cubicBezTo>
                    <a:pt x="3701" y="1493"/>
                    <a:pt x="3681" y="1453"/>
                    <a:pt x="3681" y="1433"/>
                  </a:cubicBezTo>
                  <a:cubicBezTo>
                    <a:pt x="3681" y="1413"/>
                    <a:pt x="3681" y="1413"/>
                    <a:pt x="3661" y="1393"/>
                  </a:cubicBezTo>
                  <a:cubicBezTo>
                    <a:pt x="3661" y="1354"/>
                    <a:pt x="3641" y="1334"/>
                    <a:pt x="3641" y="1334"/>
                  </a:cubicBezTo>
                  <a:cubicBezTo>
                    <a:pt x="3641" y="1314"/>
                    <a:pt x="3641" y="1314"/>
                    <a:pt x="3602" y="1294"/>
                  </a:cubicBezTo>
                  <a:cubicBezTo>
                    <a:pt x="3602" y="1254"/>
                    <a:pt x="3582" y="1234"/>
                    <a:pt x="3582" y="1234"/>
                  </a:cubicBezTo>
                  <a:cubicBezTo>
                    <a:pt x="3582" y="1214"/>
                    <a:pt x="3562" y="1194"/>
                    <a:pt x="3562" y="1155"/>
                  </a:cubicBezTo>
                  <a:lnTo>
                    <a:pt x="3562" y="1135"/>
                  </a:lnTo>
                  <a:cubicBezTo>
                    <a:pt x="3562" y="1115"/>
                    <a:pt x="3542" y="1115"/>
                    <a:pt x="3542" y="1095"/>
                  </a:cubicBezTo>
                  <a:cubicBezTo>
                    <a:pt x="3542" y="1055"/>
                    <a:pt x="3502" y="1035"/>
                    <a:pt x="3502" y="1015"/>
                  </a:cubicBezTo>
                  <a:cubicBezTo>
                    <a:pt x="3502" y="1015"/>
                    <a:pt x="3502" y="996"/>
                    <a:pt x="3482" y="996"/>
                  </a:cubicBezTo>
                  <a:lnTo>
                    <a:pt x="3482" y="956"/>
                  </a:lnTo>
                  <a:cubicBezTo>
                    <a:pt x="3482" y="936"/>
                    <a:pt x="3462" y="936"/>
                    <a:pt x="3462" y="916"/>
                  </a:cubicBezTo>
                  <a:cubicBezTo>
                    <a:pt x="3442" y="896"/>
                    <a:pt x="3442" y="856"/>
                    <a:pt x="3403" y="836"/>
                  </a:cubicBezTo>
                  <a:lnTo>
                    <a:pt x="3403" y="816"/>
                  </a:lnTo>
                  <a:cubicBezTo>
                    <a:pt x="3383" y="797"/>
                    <a:pt x="3363" y="737"/>
                    <a:pt x="3343" y="717"/>
                  </a:cubicBezTo>
                  <a:cubicBezTo>
                    <a:pt x="3303" y="697"/>
                    <a:pt x="3303" y="657"/>
                    <a:pt x="3283" y="637"/>
                  </a:cubicBezTo>
                  <a:cubicBezTo>
                    <a:pt x="3263" y="618"/>
                    <a:pt x="3263" y="598"/>
                    <a:pt x="3243" y="598"/>
                  </a:cubicBezTo>
                  <a:cubicBezTo>
                    <a:pt x="3204" y="558"/>
                    <a:pt x="3204" y="538"/>
                    <a:pt x="3184" y="538"/>
                  </a:cubicBezTo>
                  <a:lnTo>
                    <a:pt x="3144" y="498"/>
                  </a:lnTo>
                  <a:lnTo>
                    <a:pt x="3104" y="458"/>
                  </a:lnTo>
                  <a:lnTo>
                    <a:pt x="3064" y="419"/>
                  </a:lnTo>
                  <a:lnTo>
                    <a:pt x="3045" y="399"/>
                  </a:lnTo>
                  <a:lnTo>
                    <a:pt x="3005" y="359"/>
                  </a:lnTo>
                  <a:lnTo>
                    <a:pt x="2965" y="319"/>
                  </a:lnTo>
                  <a:lnTo>
                    <a:pt x="2945" y="299"/>
                  </a:lnTo>
                  <a:lnTo>
                    <a:pt x="2905" y="259"/>
                  </a:lnTo>
                  <a:lnTo>
                    <a:pt x="2866" y="220"/>
                  </a:lnTo>
                  <a:cubicBezTo>
                    <a:pt x="2846" y="220"/>
                    <a:pt x="2846" y="200"/>
                    <a:pt x="2806" y="200"/>
                  </a:cubicBezTo>
                  <a:cubicBezTo>
                    <a:pt x="2786" y="200"/>
                    <a:pt x="2786" y="160"/>
                    <a:pt x="2766" y="160"/>
                  </a:cubicBezTo>
                  <a:cubicBezTo>
                    <a:pt x="2746" y="160"/>
                    <a:pt x="2746" y="140"/>
                    <a:pt x="2706" y="140"/>
                  </a:cubicBezTo>
                  <a:cubicBezTo>
                    <a:pt x="2686" y="140"/>
                    <a:pt x="2686" y="120"/>
                    <a:pt x="2667" y="120"/>
                  </a:cubicBezTo>
                  <a:cubicBezTo>
                    <a:pt x="2647" y="120"/>
                    <a:pt x="2647" y="100"/>
                    <a:pt x="2607" y="100"/>
                  </a:cubicBezTo>
                  <a:cubicBezTo>
                    <a:pt x="2607" y="100"/>
                    <a:pt x="2587" y="100"/>
                    <a:pt x="2587" y="61"/>
                  </a:cubicBezTo>
                  <a:cubicBezTo>
                    <a:pt x="2567" y="61"/>
                    <a:pt x="2567" y="41"/>
                    <a:pt x="2547" y="41"/>
                  </a:cubicBezTo>
                  <a:cubicBezTo>
                    <a:pt x="2507" y="41"/>
                    <a:pt x="2507" y="21"/>
                    <a:pt x="2488" y="21"/>
                  </a:cubicBezTo>
                  <a:lnTo>
                    <a:pt x="2468" y="21"/>
                  </a:lnTo>
                  <a:cubicBezTo>
                    <a:pt x="2448" y="21"/>
                    <a:pt x="2448" y="21"/>
                    <a:pt x="2408"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887;p21">
              <a:extLst>
                <a:ext uri="{FF2B5EF4-FFF2-40B4-BE49-F238E27FC236}">
                  <a16:creationId xmlns:a16="http://schemas.microsoft.com/office/drawing/2014/main" id="{40A6FB38-AF58-4B3A-9B84-D8798932B69B}"/>
                </a:ext>
              </a:extLst>
            </p:cNvPr>
            <p:cNvSpPr/>
            <p:nvPr/>
          </p:nvSpPr>
          <p:spPr>
            <a:xfrm>
              <a:off x="5616878" y="3500928"/>
              <a:ext cx="84144" cy="108738"/>
            </a:xfrm>
            <a:custGeom>
              <a:avLst/>
              <a:gdLst/>
              <a:ahLst/>
              <a:cxnLst/>
              <a:rect l="l" t="t" r="r" b="b"/>
              <a:pathLst>
                <a:path w="2501" h="3232" extrusionOk="0">
                  <a:moveTo>
                    <a:pt x="691" y="1"/>
                  </a:moveTo>
                  <a:cubicBezTo>
                    <a:pt x="281" y="1"/>
                    <a:pt x="0" y="319"/>
                    <a:pt x="14" y="892"/>
                  </a:cubicBezTo>
                  <a:cubicBezTo>
                    <a:pt x="14" y="1688"/>
                    <a:pt x="571" y="2662"/>
                    <a:pt x="1267" y="3060"/>
                  </a:cubicBezTo>
                  <a:cubicBezTo>
                    <a:pt x="1459" y="3176"/>
                    <a:pt x="1644" y="3231"/>
                    <a:pt x="1810" y="3231"/>
                  </a:cubicBezTo>
                  <a:cubicBezTo>
                    <a:pt x="2211" y="3231"/>
                    <a:pt x="2501" y="2907"/>
                    <a:pt x="2501" y="2344"/>
                  </a:cubicBezTo>
                  <a:cubicBezTo>
                    <a:pt x="2501" y="1548"/>
                    <a:pt x="1964" y="574"/>
                    <a:pt x="1267" y="176"/>
                  </a:cubicBezTo>
                  <a:cubicBezTo>
                    <a:pt x="1061" y="58"/>
                    <a:pt x="864" y="1"/>
                    <a:pt x="691"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888;p21">
              <a:extLst>
                <a:ext uri="{FF2B5EF4-FFF2-40B4-BE49-F238E27FC236}">
                  <a16:creationId xmlns:a16="http://schemas.microsoft.com/office/drawing/2014/main" id="{C3CF5F5D-A5F5-4C8E-91DD-56F612A5BC3A}"/>
                </a:ext>
              </a:extLst>
            </p:cNvPr>
            <p:cNvSpPr/>
            <p:nvPr/>
          </p:nvSpPr>
          <p:spPr>
            <a:xfrm>
              <a:off x="5626702" y="3498809"/>
              <a:ext cx="74320" cy="107090"/>
            </a:xfrm>
            <a:custGeom>
              <a:avLst/>
              <a:gdLst/>
              <a:ahLst/>
              <a:cxnLst/>
              <a:rect l="l" t="t" r="r" b="b"/>
              <a:pathLst>
                <a:path w="2209" h="3183" fill="none" extrusionOk="0">
                  <a:moveTo>
                    <a:pt x="1" y="199"/>
                  </a:moveTo>
                  <a:cubicBezTo>
                    <a:pt x="219" y="0"/>
                    <a:pt x="577" y="0"/>
                    <a:pt x="975" y="219"/>
                  </a:cubicBezTo>
                  <a:cubicBezTo>
                    <a:pt x="1672" y="617"/>
                    <a:pt x="2209" y="1591"/>
                    <a:pt x="2209" y="2387"/>
                  </a:cubicBezTo>
                  <a:cubicBezTo>
                    <a:pt x="2209" y="2785"/>
                    <a:pt x="2069" y="3044"/>
                    <a:pt x="1831" y="3183"/>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889;p21">
              <a:extLst>
                <a:ext uri="{FF2B5EF4-FFF2-40B4-BE49-F238E27FC236}">
                  <a16:creationId xmlns:a16="http://schemas.microsoft.com/office/drawing/2014/main" id="{7AA6E7DF-25F5-44D9-AA5B-EC5796C3D32B}"/>
                </a:ext>
              </a:extLst>
            </p:cNvPr>
            <p:cNvSpPr/>
            <p:nvPr/>
          </p:nvSpPr>
          <p:spPr>
            <a:xfrm>
              <a:off x="5622699" y="3522225"/>
              <a:ext cx="56926" cy="75666"/>
            </a:xfrm>
            <a:custGeom>
              <a:avLst/>
              <a:gdLst/>
              <a:ahLst/>
              <a:cxnLst/>
              <a:rect l="l" t="t" r="r" b="b"/>
              <a:pathLst>
                <a:path w="1692" h="2249" extrusionOk="0">
                  <a:moveTo>
                    <a:pt x="27" y="143"/>
                  </a:moveTo>
                  <a:cubicBezTo>
                    <a:pt x="17" y="146"/>
                    <a:pt x="9" y="151"/>
                    <a:pt x="0" y="159"/>
                  </a:cubicBezTo>
                  <a:lnTo>
                    <a:pt x="27" y="143"/>
                  </a:lnTo>
                  <a:close/>
                  <a:moveTo>
                    <a:pt x="319" y="0"/>
                  </a:moveTo>
                  <a:cubicBezTo>
                    <a:pt x="299" y="0"/>
                    <a:pt x="299" y="0"/>
                    <a:pt x="279" y="20"/>
                  </a:cubicBezTo>
                  <a:cubicBezTo>
                    <a:pt x="239" y="20"/>
                    <a:pt x="219" y="40"/>
                    <a:pt x="199" y="40"/>
                  </a:cubicBezTo>
                  <a:lnTo>
                    <a:pt x="27" y="143"/>
                  </a:lnTo>
                  <a:lnTo>
                    <a:pt x="27" y="143"/>
                  </a:lnTo>
                  <a:cubicBezTo>
                    <a:pt x="41" y="140"/>
                    <a:pt x="57" y="140"/>
                    <a:pt x="80" y="140"/>
                  </a:cubicBezTo>
                  <a:cubicBezTo>
                    <a:pt x="100" y="140"/>
                    <a:pt x="100" y="140"/>
                    <a:pt x="120" y="120"/>
                  </a:cubicBezTo>
                  <a:lnTo>
                    <a:pt x="378" y="120"/>
                  </a:lnTo>
                  <a:cubicBezTo>
                    <a:pt x="398" y="120"/>
                    <a:pt x="418" y="140"/>
                    <a:pt x="438" y="140"/>
                  </a:cubicBezTo>
                  <a:cubicBezTo>
                    <a:pt x="478" y="140"/>
                    <a:pt x="498" y="159"/>
                    <a:pt x="537" y="159"/>
                  </a:cubicBezTo>
                  <a:cubicBezTo>
                    <a:pt x="577" y="199"/>
                    <a:pt x="597" y="199"/>
                    <a:pt x="637" y="219"/>
                  </a:cubicBezTo>
                  <a:cubicBezTo>
                    <a:pt x="677" y="239"/>
                    <a:pt x="696" y="259"/>
                    <a:pt x="736" y="259"/>
                  </a:cubicBezTo>
                  <a:lnTo>
                    <a:pt x="816" y="338"/>
                  </a:lnTo>
                  <a:lnTo>
                    <a:pt x="895" y="418"/>
                  </a:lnTo>
                  <a:lnTo>
                    <a:pt x="975" y="498"/>
                  </a:lnTo>
                  <a:cubicBezTo>
                    <a:pt x="995" y="518"/>
                    <a:pt x="1015" y="537"/>
                    <a:pt x="1035" y="597"/>
                  </a:cubicBezTo>
                  <a:cubicBezTo>
                    <a:pt x="1074" y="617"/>
                    <a:pt x="1094" y="657"/>
                    <a:pt x="1114" y="697"/>
                  </a:cubicBez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cubicBezTo>
                    <a:pt x="1373" y="1015"/>
                    <a:pt x="1373" y="1055"/>
                    <a:pt x="1393" y="1094"/>
                  </a:cubicBezTo>
                  <a:cubicBezTo>
                    <a:pt x="1413" y="1114"/>
                    <a:pt x="1413" y="1154"/>
                    <a:pt x="1433" y="1194"/>
                  </a:cubicBezTo>
                  <a:cubicBezTo>
                    <a:pt x="1472" y="1214"/>
                    <a:pt x="1472" y="1254"/>
                    <a:pt x="1472" y="1293"/>
                  </a:cubicBezTo>
                  <a:cubicBezTo>
                    <a:pt x="1472" y="1313"/>
                    <a:pt x="1492" y="1353"/>
                    <a:pt x="1492" y="1393"/>
                  </a:cubicBezTo>
                  <a:cubicBezTo>
                    <a:pt x="1492" y="1413"/>
                    <a:pt x="1512" y="1452"/>
                    <a:pt x="1512" y="1492"/>
                  </a:cubicBezTo>
                  <a:cubicBezTo>
                    <a:pt x="1512" y="1512"/>
                    <a:pt x="1512" y="1552"/>
                    <a:pt x="1532" y="1592"/>
                  </a:cubicBezTo>
                  <a:lnTo>
                    <a:pt x="1532" y="1691"/>
                  </a:lnTo>
                  <a:lnTo>
                    <a:pt x="1532" y="1791"/>
                  </a:lnTo>
                  <a:cubicBezTo>
                    <a:pt x="1532" y="1811"/>
                    <a:pt x="1532" y="1830"/>
                    <a:pt x="1512" y="1850"/>
                  </a:cubicBezTo>
                  <a:cubicBezTo>
                    <a:pt x="1512" y="1890"/>
                    <a:pt x="1512" y="1910"/>
                    <a:pt x="1492" y="1930"/>
                  </a:cubicBezTo>
                  <a:lnTo>
                    <a:pt x="1492" y="1950"/>
                  </a:lnTo>
                  <a:cubicBezTo>
                    <a:pt x="1492" y="1990"/>
                    <a:pt x="1472" y="2009"/>
                    <a:pt x="1472" y="2029"/>
                  </a:cubicBezTo>
                  <a:cubicBezTo>
                    <a:pt x="1472" y="2049"/>
                    <a:pt x="1433" y="2089"/>
                    <a:pt x="1433" y="2109"/>
                  </a:cubicBezTo>
                  <a:cubicBezTo>
                    <a:pt x="1433" y="2129"/>
                    <a:pt x="1413" y="2129"/>
                    <a:pt x="1413" y="2149"/>
                  </a:cubicBezTo>
                  <a:lnTo>
                    <a:pt x="1393" y="2189"/>
                  </a:lnTo>
                  <a:lnTo>
                    <a:pt x="1492" y="2129"/>
                  </a:lnTo>
                  <a:cubicBezTo>
                    <a:pt x="1512" y="2129"/>
                    <a:pt x="1512" y="2109"/>
                    <a:pt x="1532" y="2109"/>
                  </a:cubicBezTo>
                  <a:lnTo>
                    <a:pt x="1572" y="2089"/>
                  </a:lnTo>
                  <a:lnTo>
                    <a:pt x="1592" y="2049"/>
                  </a:lnTo>
                  <a:lnTo>
                    <a:pt x="1612" y="2029"/>
                  </a:lnTo>
                  <a:cubicBezTo>
                    <a:pt x="1631" y="2009"/>
                    <a:pt x="1631" y="2009"/>
                    <a:pt x="1631" y="1990"/>
                  </a:cubicBezTo>
                  <a:cubicBezTo>
                    <a:pt x="1671" y="1950"/>
                    <a:pt x="1671" y="1930"/>
                    <a:pt x="1671" y="1910"/>
                  </a:cubicBezTo>
                  <a:cubicBezTo>
                    <a:pt x="1671" y="1890"/>
                    <a:pt x="1691" y="1890"/>
                    <a:pt x="1691" y="1850"/>
                  </a:cubicBezTo>
                  <a:lnTo>
                    <a:pt x="1691" y="1830"/>
                  </a:lnTo>
                  <a:lnTo>
                    <a:pt x="1691" y="1811"/>
                  </a:lnTo>
                  <a:lnTo>
                    <a:pt x="1691" y="1751"/>
                  </a:lnTo>
                  <a:lnTo>
                    <a:pt x="1691" y="1731"/>
                  </a:lnTo>
                  <a:lnTo>
                    <a:pt x="1691" y="1711"/>
                  </a:lnTo>
                  <a:lnTo>
                    <a:pt x="1691" y="1651"/>
                  </a:lnTo>
                  <a:lnTo>
                    <a:pt x="1691" y="1632"/>
                  </a:lnTo>
                  <a:lnTo>
                    <a:pt x="1691" y="1592"/>
                  </a:lnTo>
                  <a:lnTo>
                    <a:pt x="1691" y="1532"/>
                  </a:lnTo>
                  <a:lnTo>
                    <a:pt x="1691" y="1492"/>
                  </a:lnTo>
                  <a:lnTo>
                    <a:pt x="1691" y="1452"/>
                  </a:lnTo>
                  <a:lnTo>
                    <a:pt x="1691" y="1433"/>
                  </a:lnTo>
                  <a:lnTo>
                    <a:pt x="1691" y="1393"/>
                  </a:lnTo>
                  <a:lnTo>
                    <a:pt x="1691" y="1333"/>
                  </a:lnTo>
                  <a:lnTo>
                    <a:pt x="1691" y="1293"/>
                  </a:lnTo>
                  <a:lnTo>
                    <a:pt x="1691" y="1234"/>
                  </a:lnTo>
                  <a:lnTo>
                    <a:pt x="1691" y="1214"/>
                  </a:lnTo>
                  <a:lnTo>
                    <a:pt x="1691" y="1194"/>
                  </a:lnTo>
                  <a:cubicBezTo>
                    <a:pt x="1691" y="1154"/>
                    <a:pt x="1691" y="1154"/>
                    <a:pt x="1671" y="1134"/>
                  </a:cubicBezTo>
                  <a:lnTo>
                    <a:pt x="1671" y="1114"/>
                  </a:lnTo>
                  <a:cubicBezTo>
                    <a:pt x="1671" y="1094"/>
                    <a:pt x="1671" y="1094"/>
                    <a:pt x="1631" y="1055"/>
                  </a:cubicBezTo>
                  <a:cubicBezTo>
                    <a:pt x="1631" y="1035"/>
                    <a:pt x="1631" y="1035"/>
                    <a:pt x="1612" y="1015"/>
                  </a:cubicBezTo>
                  <a:lnTo>
                    <a:pt x="1612" y="995"/>
                  </a:lnTo>
                  <a:cubicBezTo>
                    <a:pt x="1612" y="955"/>
                    <a:pt x="1612" y="955"/>
                    <a:pt x="1592" y="935"/>
                  </a:cubicBezTo>
                  <a:cubicBezTo>
                    <a:pt x="1592" y="935"/>
                    <a:pt x="1592" y="915"/>
                    <a:pt x="1572" y="915"/>
                  </a:cubicBezTo>
                  <a:cubicBezTo>
                    <a:pt x="1572" y="895"/>
                    <a:pt x="1532" y="895"/>
                    <a:pt x="1532" y="856"/>
                  </a:cubicBezTo>
                  <a:cubicBezTo>
                    <a:pt x="1532" y="836"/>
                    <a:pt x="1512" y="836"/>
                    <a:pt x="1512" y="816"/>
                  </a:cubicBezTo>
                  <a:lnTo>
                    <a:pt x="1492" y="796"/>
                  </a:lnTo>
                  <a:cubicBezTo>
                    <a:pt x="1492" y="756"/>
                    <a:pt x="1472" y="756"/>
                    <a:pt x="1472" y="736"/>
                  </a:cubicBezTo>
                  <a:cubicBezTo>
                    <a:pt x="1472" y="736"/>
                    <a:pt x="1472" y="716"/>
                    <a:pt x="1433" y="716"/>
                  </a:cubicBezTo>
                  <a:cubicBezTo>
                    <a:pt x="1433" y="697"/>
                    <a:pt x="1413" y="697"/>
                    <a:pt x="1413" y="657"/>
                  </a:cubicBezTo>
                  <a:cubicBezTo>
                    <a:pt x="1393" y="637"/>
                    <a:pt x="1393" y="617"/>
                    <a:pt x="1373" y="617"/>
                  </a:cubicBezTo>
                  <a:cubicBezTo>
                    <a:pt x="1333" y="597"/>
                    <a:pt x="1313" y="557"/>
                    <a:pt x="1313" y="537"/>
                  </a:cubicBezTo>
                  <a:lnTo>
                    <a:pt x="1273" y="498"/>
                  </a:lnTo>
                  <a:cubicBezTo>
                    <a:pt x="1273" y="458"/>
                    <a:pt x="1234" y="458"/>
                    <a:pt x="1234" y="438"/>
                  </a:cubicBezTo>
                  <a:cubicBezTo>
                    <a:pt x="1234" y="418"/>
                    <a:pt x="1214" y="418"/>
                    <a:pt x="1214" y="398"/>
                  </a:cubicBezTo>
                  <a:cubicBezTo>
                    <a:pt x="1214" y="358"/>
                    <a:pt x="1194" y="358"/>
                    <a:pt x="1194" y="338"/>
                  </a:cubicBezTo>
                  <a:lnTo>
                    <a:pt x="1174" y="319"/>
                  </a:lnTo>
                  <a:lnTo>
                    <a:pt x="1114" y="259"/>
                  </a:lnTo>
                  <a:cubicBezTo>
                    <a:pt x="1114" y="259"/>
                    <a:pt x="1094" y="259"/>
                    <a:pt x="1094" y="239"/>
                  </a:cubicBezTo>
                  <a:cubicBezTo>
                    <a:pt x="1074" y="239"/>
                    <a:pt x="1074" y="219"/>
                    <a:pt x="1035" y="219"/>
                  </a:cubicBezTo>
                  <a:lnTo>
                    <a:pt x="1015" y="199"/>
                  </a:lnTo>
                  <a:lnTo>
                    <a:pt x="995" y="199"/>
                  </a:lnTo>
                  <a:cubicBezTo>
                    <a:pt x="975" y="199"/>
                    <a:pt x="975" y="159"/>
                    <a:pt x="935" y="159"/>
                  </a:cubicBezTo>
                  <a:lnTo>
                    <a:pt x="915" y="140"/>
                  </a:lnTo>
                  <a:cubicBezTo>
                    <a:pt x="895" y="140"/>
                    <a:pt x="895" y="120"/>
                    <a:pt x="876" y="120"/>
                  </a:cubicBezTo>
                  <a:cubicBezTo>
                    <a:pt x="836" y="120"/>
                    <a:pt x="836" y="100"/>
                    <a:pt x="816" y="100"/>
                  </a:cubicBezTo>
                  <a:cubicBezTo>
                    <a:pt x="816" y="100"/>
                    <a:pt x="796" y="100"/>
                    <a:pt x="796" y="60"/>
                  </a:cubicBezTo>
                  <a:cubicBezTo>
                    <a:pt x="776" y="60"/>
                    <a:pt x="776" y="40"/>
                    <a:pt x="736" y="40"/>
                  </a:cubicBezTo>
                  <a:lnTo>
                    <a:pt x="716" y="40"/>
                  </a:lnTo>
                  <a:cubicBezTo>
                    <a:pt x="716" y="40"/>
                    <a:pt x="696" y="40"/>
                    <a:pt x="696" y="20"/>
                  </a:cubicBezTo>
                  <a:cubicBezTo>
                    <a:pt x="677" y="20"/>
                    <a:pt x="677" y="20"/>
                    <a:pt x="677" y="0"/>
                  </a:cubicBezTo>
                  <a:close/>
                  <a:moveTo>
                    <a:pt x="1393" y="2189"/>
                  </a:moveTo>
                  <a:lnTo>
                    <a:pt x="1293" y="2248"/>
                  </a:lnTo>
                  <a:cubicBezTo>
                    <a:pt x="1313" y="2248"/>
                    <a:pt x="1313" y="2248"/>
                    <a:pt x="1333" y="2228"/>
                  </a:cubicBezTo>
                  <a:lnTo>
                    <a:pt x="1373" y="2208"/>
                  </a:lnTo>
                  <a:lnTo>
                    <a:pt x="1393" y="2189"/>
                  </a:lnTo>
                  <a:lnTo>
                    <a:pt x="1393" y="2189"/>
                  </a:ln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890;p21">
              <a:extLst>
                <a:ext uri="{FF2B5EF4-FFF2-40B4-BE49-F238E27FC236}">
                  <a16:creationId xmlns:a16="http://schemas.microsoft.com/office/drawing/2014/main" id="{3D59A022-BDFA-4EB3-9BDA-B4176D5E5048}"/>
                </a:ext>
              </a:extLst>
            </p:cNvPr>
            <p:cNvSpPr/>
            <p:nvPr/>
          </p:nvSpPr>
          <p:spPr>
            <a:xfrm>
              <a:off x="5609981" y="3521754"/>
              <a:ext cx="61603" cy="79905"/>
            </a:xfrm>
            <a:custGeom>
              <a:avLst/>
              <a:gdLst/>
              <a:ahLst/>
              <a:cxnLst/>
              <a:rect l="l" t="t" r="r" b="b"/>
              <a:pathLst>
                <a:path w="1831" h="2375" extrusionOk="0">
                  <a:moveTo>
                    <a:pt x="498" y="1"/>
                  </a:moveTo>
                  <a:cubicBezTo>
                    <a:pt x="205" y="1"/>
                    <a:pt x="0" y="234"/>
                    <a:pt x="0" y="651"/>
                  </a:cubicBezTo>
                  <a:cubicBezTo>
                    <a:pt x="0" y="1248"/>
                    <a:pt x="418" y="1944"/>
                    <a:pt x="915" y="2242"/>
                  </a:cubicBezTo>
                  <a:cubicBezTo>
                    <a:pt x="1065" y="2332"/>
                    <a:pt x="1207" y="2375"/>
                    <a:pt x="1333" y="2375"/>
                  </a:cubicBezTo>
                  <a:cubicBezTo>
                    <a:pt x="1626" y="2375"/>
                    <a:pt x="1830" y="2142"/>
                    <a:pt x="1830" y="1725"/>
                  </a:cubicBezTo>
                  <a:cubicBezTo>
                    <a:pt x="1830" y="1128"/>
                    <a:pt x="1413" y="432"/>
                    <a:pt x="915" y="134"/>
                  </a:cubicBezTo>
                  <a:cubicBezTo>
                    <a:pt x="766" y="44"/>
                    <a:pt x="624" y="1"/>
                    <a:pt x="498" y="1"/>
                  </a:cubicBezTo>
                  <a:close/>
                </a:path>
              </a:pathLst>
            </a:custGeom>
            <a:solidFill>
              <a:srgbClr val="EE7A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891;p21">
              <a:extLst>
                <a:ext uri="{FF2B5EF4-FFF2-40B4-BE49-F238E27FC236}">
                  <a16:creationId xmlns:a16="http://schemas.microsoft.com/office/drawing/2014/main" id="{1CCC43CC-88D5-4B27-B395-2E760F64A9C6}"/>
                </a:ext>
              </a:extLst>
            </p:cNvPr>
            <p:cNvSpPr/>
            <p:nvPr/>
          </p:nvSpPr>
          <p:spPr>
            <a:xfrm>
              <a:off x="5614658" y="3520206"/>
              <a:ext cx="56926" cy="81015"/>
            </a:xfrm>
            <a:custGeom>
              <a:avLst/>
              <a:gdLst/>
              <a:ahLst/>
              <a:cxnLst/>
              <a:rect l="l" t="t" r="r" b="b"/>
              <a:pathLst>
                <a:path w="1692" h="2408" fill="none" extrusionOk="0">
                  <a:moveTo>
                    <a:pt x="1" y="219"/>
                  </a:moveTo>
                  <a:cubicBezTo>
                    <a:pt x="180" y="21"/>
                    <a:pt x="458" y="1"/>
                    <a:pt x="776" y="180"/>
                  </a:cubicBezTo>
                  <a:cubicBezTo>
                    <a:pt x="1274" y="478"/>
                    <a:pt x="1691" y="1174"/>
                    <a:pt x="1691" y="1771"/>
                  </a:cubicBezTo>
                  <a:cubicBezTo>
                    <a:pt x="1691" y="2169"/>
                    <a:pt x="1492" y="2388"/>
                    <a:pt x="1234" y="2408"/>
                  </a:cubicBezTo>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892;p21">
              <a:extLst>
                <a:ext uri="{FF2B5EF4-FFF2-40B4-BE49-F238E27FC236}">
                  <a16:creationId xmlns:a16="http://schemas.microsoft.com/office/drawing/2014/main" id="{D8F3AF59-C75C-4EF8-9099-E10B15F64905}"/>
                </a:ext>
              </a:extLst>
            </p:cNvPr>
            <p:cNvSpPr/>
            <p:nvPr/>
          </p:nvSpPr>
          <p:spPr>
            <a:xfrm>
              <a:off x="5620007" y="3562767"/>
              <a:ext cx="34855" cy="25637"/>
            </a:xfrm>
            <a:custGeom>
              <a:avLst/>
              <a:gdLst/>
              <a:ahLst/>
              <a:cxnLst/>
              <a:rect l="l" t="t" r="r" b="b"/>
              <a:pathLst>
                <a:path w="1036" h="762" extrusionOk="0">
                  <a:moveTo>
                    <a:pt x="58" y="1"/>
                  </a:moveTo>
                  <a:cubicBezTo>
                    <a:pt x="33" y="1"/>
                    <a:pt x="1" y="19"/>
                    <a:pt x="1" y="49"/>
                  </a:cubicBezTo>
                  <a:lnTo>
                    <a:pt x="1" y="88"/>
                  </a:lnTo>
                  <a:cubicBezTo>
                    <a:pt x="1" y="128"/>
                    <a:pt x="21" y="208"/>
                    <a:pt x="80" y="228"/>
                  </a:cubicBezTo>
                  <a:lnTo>
                    <a:pt x="975" y="745"/>
                  </a:lnTo>
                  <a:cubicBezTo>
                    <a:pt x="981" y="756"/>
                    <a:pt x="989" y="761"/>
                    <a:pt x="997" y="761"/>
                  </a:cubicBezTo>
                  <a:cubicBezTo>
                    <a:pt x="1015" y="761"/>
                    <a:pt x="1035" y="733"/>
                    <a:pt x="1035" y="705"/>
                  </a:cubicBezTo>
                  <a:lnTo>
                    <a:pt x="1035" y="685"/>
                  </a:lnTo>
                  <a:cubicBezTo>
                    <a:pt x="1035" y="625"/>
                    <a:pt x="1015" y="546"/>
                    <a:pt x="975" y="526"/>
                  </a:cubicBezTo>
                  <a:lnTo>
                    <a:pt x="80" y="9"/>
                  </a:lnTo>
                  <a:cubicBezTo>
                    <a:pt x="75" y="3"/>
                    <a:pt x="67" y="1"/>
                    <a:pt x="58" y="1"/>
                  </a:cubicBezTo>
                  <a:close/>
                </a:path>
              </a:pathLst>
            </a:custGeom>
            <a:solidFill>
              <a:srgbClr val="201A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893;p21">
              <a:extLst>
                <a:ext uri="{FF2B5EF4-FFF2-40B4-BE49-F238E27FC236}">
                  <a16:creationId xmlns:a16="http://schemas.microsoft.com/office/drawing/2014/main" id="{AD0C27B4-62D3-4DF5-98F1-DC7ADDC2809E}"/>
                </a:ext>
              </a:extLst>
            </p:cNvPr>
            <p:cNvSpPr/>
            <p:nvPr/>
          </p:nvSpPr>
          <p:spPr>
            <a:xfrm>
              <a:off x="5620007" y="3536019"/>
              <a:ext cx="34855" cy="25603"/>
            </a:xfrm>
            <a:custGeom>
              <a:avLst/>
              <a:gdLst/>
              <a:ahLst/>
              <a:cxnLst/>
              <a:rect l="l" t="t" r="r" b="b"/>
              <a:pathLst>
                <a:path w="1036" h="761" extrusionOk="0">
                  <a:moveTo>
                    <a:pt x="58" y="0"/>
                  </a:moveTo>
                  <a:cubicBezTo>
                    <a:pt x="33" y="0"/>
                    <a:pt x="1" y="19"/>
                    <a:pt x="1" y="48"/>
                  </a:cubicBezTo>
                  <a:lnTo>
                    <a:pt x="1" y="88"/>
                  </a:lnTo>
                  <a:cubicBezTo>
                    <a:pt x="1" y="127"/>
                    <a:pt x="21" y="207"/>
                    <a:pt x="80" y="227"/>
                  </a:cubicBezTo>
                  <a:lnTo>
                    <a:pt x="975" y="744"/>
                  </a:lnTo>
                  <a:cubicBezTo>
                    <a:pt x="981" y="756"/>
                    <a:pt x="989" y="761"/>
                    <a:pt x="997" y="761"/>
                  </a:cubicBezTo>
                  <a:cubicBezTo>
                    <a:pt x="1015" y="761"/>
                    <a:pt x="1035" y="732"/>
                    <a:pt x="1035" y="704"/>
                  </a:cubicBezTo>
                  <a:lnTo>
                    <a:pt x="1035" y="684"/>
                  </a:lnTo>
                  <a:cubicBezTo>
                    <a:pt x="1035" y="625"/>
                    <a:pt x="1015" y="545"/>
                    <a:pt x="975" y="525"/>
                  </a:cubicBezTo>
                  <a:lnTo>
                    <a:pt x="80" y="8"/>
                  </a:lnTo>
                  <a:cubicBezTo>
                    <a:pt x="75" y="3"/>
                    <a:pt x="67" y="0"/>
                    <a:pt x="58" y="0"/>
                  </a:cubicBezTo>
                  <a:close/>
                </a:path>
              </a:pathLst>
            </a:custGeom>
            <a:solidFill>
              <a:srgbClr val="201A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894;p21">
              <a:extLst>
                <a:ext uri="{FF2B5EF4-FFF2-40B4-BE49-F238E27FC236}">
                  <a16:creationId xmlns:a16="http://schemas.microsoft.com/office/drawing/2014/main" id="{BA036E58-E8E5-4BAF-8140-BD5C8FFF4D59}"/>
                </a:ext>
              </a:extLst>
            </p:cNvPr>
            <p:cNvSpPr/>
            <p:nvPr/>
          </p:nvSpPr>
          <p:spPr>
            <a:xfrm>
              <a:off x="5614658" y="3545305"/>
              <a:ext cx="45554" cy="31828"/>
            </a:xfrm>
            <a:custGeom>
              <a:avLst/>
              <a:gdLst/>
              <a:ahLst/>
              <a:cxnLst/>
              <a:rect l="l" t="t" r="r" b="b"/>
              <a:pathLst>
                <a:path w="1354" h="946" extrusionOk="0">
                  <a:moveTo>
                    <a:pt x="54" y="1"/>
                  </a:moveTo>
                  <a:cubicBezTo>
                    <a:pt x="26" y="1"/>
                    <a:pt x="1" y="31"/>
                    <a:pt x="1" y="70"/>
                  </a:cubicBezTo>
                  <a:cubicBezTo>
                    <a:pt x="1" y="150"/>
                    <a:pt x="60" y="229"/>
                    <a:pt x="100" y="249"/>
                  </a:cubicBezTo>
                  <a:lnTo>
                    <a:pt x="1254" y="926"/>
                  </a:lnTo>
                  <a:cubicBezTo>
                    <a:pt x="1267" y="939"/>
                    <a:pt x="1282" y="946"/>
                    <a:pt x="1297" y="946"/>
                  </a:cubicBezTo>
                  <a:cubicBezTo>
                    <a:pt x="1327" y="946"/>
                    <a:pt x="1353" y="919"/>
                    <a:pt x="1353" y="866"/>
                  </a:cubicBezTo>
                  <a:cubicBezTo>
                    <a:pt x="1353" y="806"/>
                    <a:pt x="1294" y="727"/>
                    <a:pt x="1254" y="707"/>
                  </a:cubicBezTo>
                  <a:lnTo>
                    <a:pt x="100" y="30"/>
                  </a:lnTo>
                  <a:cubicBezTo>
                    <a:pt x="86" y="10"/>
                    <a:pt x="70" y="1"/>
                    <a:pt x="54" y="1"/>
                  </a:cubicBezTo>
                  <a:close/>
                </a:path>
              </a:pathLst>
            </a:custGeom>
            <a:solidFill>
              <a:srgbClr val="201A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895;p21">
              <a:extLst>
                <a:ext uri="{FF2B5EF4-FFF2-40B4-BE49-F238E27FC236}">
                  <a16:creationId xmlns:a16="http://schemas.microsoft.com/office/drawing/2014/main" id="{6A99A92F-6039-4E68-BFE7-F070A2DF7B06}"/>
                </a:ext>
              </a:extLst>
            </p:cNvPr>
            <p:cNvSpPr/>
            <p:nvPr/>
          </p:nvSpPr>
          <p:spPr>
            <a:xfrm>
              <a:off x="5622699" y="3522225"/>
              <a:ext cx="56926" cy="75666"/>
            </a:xfrm>
            <a:custGeom>
              <a:avLst/>
              <a:gdLst/>
              <a:ahLst/>
              <a:cxnLst/>
              <a:rect l="l" t="t" r="r" b="b"/>
              <a:pathLst>
                <a:path w="1692" h="2249" fill="none" extrusionOk="0">
                  <a:moveTo>
                    <a:pt x="1691" y="1532"/>
                  </a:moveTo>
                  <a:lnTo>
                    <a:pt x="1691" y="1492"/>
                  </a:lnTo>
                  <a:lnTo>
                    <a:pt x="1691" y="1452"/>
                  </a:lnTo>
                  <a:lnTo>
                    <a:pt x="1691" y="1452"/>
                  </a:lnTo>
                  <a:lnTo>
                    <a:pt x="1691" y="1433"/>
                  </a:lnTo>
                  <a:lnTo>
                    <a:pt x="1691" y="1393"/>
                  </a:lnTo>
                  <a:lnTo>
                    <a:pt x="1691" y="1333"/>
                  </a:lnTo>
                  <a:lnTo>
                    <a:pt x="1691" y="1333"/>
                  </a:lnTo>
                  <a:lnTo>
                    <a:pt x="1691" y="1333"/>
                  </a:lnTo>
                  <a:lnTo>
                    <a:pt x="1691" y="1293"/>
                  </a:lnTo>
                  <a:lnTo>
                    <a:pt x="1691" y="1234"/>
                  </a:lnTo>
                  <a:lnTo>
                    <a:pt x="1691" y="1214"/>
                  </a:lnTo>
                  <a:lnTo>
                    <a:pt x="1691" y="1214"/>
                  </a:lnTo>
                  <a:lnTo>
                    <a:pt x="1691" y="1194"/>
                  </a:lnTo>
                  <a:cubicBezTo>
                    <a:pt x="1691" y="1154"/>
                    <a:pt x="1691" y="1154"/>
                    <a:pt x="1671" y="1134"/>
                  </a:cubicBezTo>
                  <a:lnTo>
                    <a:pt x="1671" y="1114"/>
                  </a:lnTo>
                  <a:lnTo>
                    <a:pt x="1671" y="1114"/>
                  </a:lnTo>
                  <a:lnTo>
                    <a:pt x="1671" y="1114"/>
                  </a:lnTo>
                  <a:cubicBezTo>
                    <a:pt x="1671" y="1094"/>
                    <a:pt x="1671" y="1094"/>
                    <a:pt x="1631" y="1055"/>
                  </a:cubicBezTo>
                  <a:cubicBezTo>
                    <a:pt x="1631" y="1035"/>
                    <a:pt x="1631" y="1035"/>
                    <a:pt x="1612" y="1015"/>
                  </a:cubicBezTo>
                  <a:lnTo>
                    <a:pt x="1612" y="1015"/>
                  </a:lnTo>
                  <a:lnTo>
                    <a:pt x="1612" y="1015"/>
                  </a:lnTo>
                  <a:lnTo>
                    <a:pt x="1612" y="995"/>
                  </a:lnTo>
                  <a:cubicBezTo>
                    <a:pt x="1612" y="955"/>
                    <a:pt x="1612" y="955"/>
                    <a:pt x="1592" y="935"/>
                  </a:cubicBezTo>
                  <a:cubicBezTo>
                    <a:pt x="1592" y="935"/>
                    <a:pt x="1592" y="915"/>
                    <a:pt x="1572" y="915"/>
                  </a:cubicBezTo>
                  <a:lnTo>
                    <a:pt x="1572" y="915"/>
                  </a:lnTo>
                  <a:lnTo>
                    <a:pt x="1572" y="915"/>
                  </a:lnTo>
                  <a:cubicBezTo>
                    <a:pt x="1572" y="895"/>
                    <a:pt x="1532" y="895"/>
                    <a:pt x="1532" y="856"/>
                  </a:cubicBezTo>
                  <a:cubicBezTo>
                    <a:pt x="1532" y="836"/>
                    <a:pt x="1512" y="836"/>
                    <a:pt x="1512" y="816"/>
                  </a:cubicBezTo>
                  <a:lnTo>
                    <a:pt x="1512" y="816"/>
                  </a:lnTo>
                  <a:lnTo>
                    <a:pt x="1512" y="816"/>
                  </a:lnTo>
                  <a:lnTo>
                    <a:pt x="1492" y="796"/>
                  </a:lnTo>
                  <a:cubicBezTo>
                    <a:pt x="1492" y="756"/>
                    <a:pt x="1472" y="756"/>
                    <a:pt x="1472" y="736"/>
                  </a:cubicBezTo>
                  <a:cubicBezTo>
                    <a:pt x="1472" y="736"/>
                    <a:pt x="1472" y="716"/>
                    <a:pt x="1433" y="716"/>
                  </a:cubicBezTo>
                  <a:lnTo>
                    <a:pt x="1433" y="716"/>
                  </a:lnTo>
                  <a:cubicBezTo>
                    <a:pt x="1433" y="697"/>
                    <a:pt x="1413" y="697"/>
                    <a:pt x="1413" y="657"/>
                  </a:cubicBezTo>
                  <a:cubicBezTo>
                    <a:pt x="1393" y="637"/>
                    <a:pt x="1393" y="617"/>
                    <a:pt x="1373" y="617"/>
                  </a:cubicBezTo>
                  <a:lnTo>
                    <a:pt x="1373" y="617"/>
                  </a:lnTo>
                  <a:cubicBezTo>
                    <a:pt x="1333" y="597"/>
                    <a:pt x="1313" y="557"/>
                    <a:pt x="1313" y="537"/>
                  </a:cubicBezTo>
                  <a:lnTo>
                    <a:pt x="1313" y="537"/>
                  </a:lnTo>
                  <a:lnTo>
                    <a:pt x="1273" y="498"/>
                  </a:lnTo>
                  <a:cubicBezTo>
                    <a:pt x="1273" y="458"/>
                    <a:pt x="1234" y="458"/>
                    <a:pt x="1234" y="438"/>
                  </a:cubicBezTo>
                  <a:lnTo>
                    <a:pt x="1234" y="438"/>
                  </a:lnTo>
                  <a:lnTo>
                    <a:pt x="1234" y="438"/>
                  </a:lnTo>
                  <a:cubicBezTo>
                    <a:pt x="1234" y="418"/>
                    <a:pt x="1214" y="418"/>
                    <a:pt x="1214" y="398"/>
                  </a:cubicBezTo>
                  <a:cubicBezTo>
                    <a:pt x="1214" y="358"/>
                    <a:pt x="1194" y="358"/>
                    <a:pt x="1194" y="338"/>
                  </a:cubicBezTo>
                  <a:lnTo>
                    <a:pt x="1194" y="338"/>
                  </a:lnTo>
                  <a:lnTo>
                    <a:pt x="1194" y="338"/>
                  </a:lnTo>
                  <a:lnTo>
                    <a:pt x="1174" y="319"/>
                  </a:lnTo>
                  <a:lnTo>
                    <a:pt x="1114" y="259"/>
                  </a:lnTo>
                  <a:lnTo>
                    <a:pt x="1114" y="259"/>
                  </a:lnTo>
                  <a:lnTo>
                    <a:pt x="1114" y="259"/>
                  </a:lnTo>
                  <a:cubicBezTo>
                    <a:pt x="1114" y="259"/>
                    <a:pt x="1094" y="259"/>
                    <a:pt x="1094" y="239"/>
                  </a:cubicBezTo>
                  <a:cubicBezTo>
                    <a:pt x="1074" y="239"/>
                    <a:pt x="1074" y="219"/>
                    <a:pt x="1035" y="219"/>
                  </a:cubicBezTo>
                  <a:lnTo>
                    <a:pt x="1015" y="199"/>
                  </a:lnTo>
                  <a:lnTo>
                    <a:pt x="1015" y="199"/>
                  </a:lnTo>
                  <a:lnTo>
                    <a:pt x="995" y="199"/>
                  </a:lnTo>
                  <a:cubicBezTo>
                    <a:pt x="975" y="199"/>
                    <a:pt x="975" y="159"/>
                    <a:pt x="935" y="159"/>
                  </a:cubicBezTo>
                  <a:lnTo>
                    <a:pt x="915" y="140"/>
                  </a:lnTo>
                  <a:lnTo>
                    <a:pt x="915" y="140"/>
                  </a:lnTo>
                  <a:lnTo>
                    <a:pt x="915" y="140"/>
                  </a:lnTo>
                  <a:cubicBezTo>
                    <a:pt x="895" y="140"/>
                    <a:pt x="895" y="120"/>
                    <a:pt x="876" y="120"/>
                  </a:cubicBezTo>
                  <a:cubicBezTo>
                    <a:pt x="836" y="120"/>
                    <a:pt x="836" y="100"/>
                    <a:pt x="816" y="100"/>
                  </a:cubicBezTo>
                  <a:lnTo>
                    <a:pt x="816" y="100"/>
                  </a:lnTo>
                  <a:cubicBezTo>
                    <a:pt x="816" y="100"/>
                    <a:pt x="796" y="100"/>
                    <a:pt x="796" y="60"/>
                  </a:cubicBezTo>
                  <a:cubicBezTo>
                    <a:pt x="776" y="60"/>
                    <a:pt x="776" y="40"/>
                    <a:pt x="736" y="40"/>
                  </a:cubicBezTo>
                  <a:lnTo>
                    <a:pt x="716" y="40"/>
                  </a:lnTo>
                  <a:lnTo>
                    <a:pt x="716" y="40"/>
                  </a:lnTo>
                  <a:lnTo>
                    <a:pt x="716" y="40"/>
                  </a:lnTo>
                  <a:cubicBezTo>
                    <a:pt x="716" y="40"/>
                    <a:pt x="696" y="40"/>
                    <a:pt x="696" y="20"/>
                  </a:cubicBezTo>
                  <a:cubicBezTo>
                    <a:pt x="677" y="20"/>
                    <a:pt x="677" y="20"/>
                    <a:pt x="677" y="0"/>
                  </a:cubicBezTo>
                  <a:lnTo>
                    <a:pt x="677" y="0"/>
                  </a:lnTo>
                  <a:lnTo>
                    <a:pt x="677" y="0"/>
                  </a:lnTo>
                  <a:lnTo>
                    <a:pt x="637" y="0"/>
                  </a:lnTo>
                  <a:lnTo>
                    <a:pt x="597" y="0"/>
                  </a:lnTo>
                  <a:lnTo>
                    <a:pt x="577" y="0"/>
                  </a:lnTo>
                  <a:lnTo>
                    <a:pt x="577" y="0"/>
                  </a:lnTo>
                  <a:lnTo>
                    <a:pt x="577" y="0"/>
                  </a:lnTo>
                  <a:lnTo>
                    <a:pt x="517" y="0"/>
                  </a:lnTo>
                  <a:lnTo>
                    <a:pt x="498" y="0"/>
                  </a:lnTo>
                  <a:lnTo>
                    <a:pt x="498" y="0"/>
                  </a:lnTo>
                  <a:lnTo>
                    <a:pt x="498" y="0"/>
                  </a:lnTo>
                  <a:lnTo>
                    <a:pt x="438" y="0"/>
                  </a:lnTo>
                  <a:lnTo>
                    <a:pt x="418" y="0"/>
                  </a:lnTo>
                  <a:lnTo>
                    <a:pt x="398" y="0"/>
                  </a:lnTo>
                  <a:lnTo>
                    <a:pt x="378" y="0"/>
                  </a:lnTo>
                  <a:lnTo>
                    <a:pt x="319" y="0"/>
                  </a:lnTo>
                  <a:lnTo>
                    <a:pt x="319" y="0"/>
                  </a:lnTo>
                  <a:lnTo>
                    <a:pt x="319" y="0"/>
                  </a:lnTo>
                  <a:cubicBezTo>
                    <a:pt x="299" y="0"/>
                    <a:pt x="299" y="0"/>
                    <a:pt x="279" y="20"/>
                  </a:cubicBezTo>
                  <a:lnTo>
                    <a:pt x="279" y="20"/>
                  </a:lnTo>
                  <a:cubicBezTo>
                    <a:pt x="239" y="20"/>
                    <a:pt x="219" y="40"/>
                    <a:pt x="199" y="40"/>
                  </a:cubicBezTo>
                  <a:lnTo>
                    <a:pt x="0" y="159"/>
                  </a:lnTo>
                  <a:cubicBezTo>
                    <a:pt x="20" y="140"/>
                    <a:pt x="40" y="140"/>
                    <a:pt x="80" y="140"/>
                  </a:cubicBezTo>
                  <a:cubicBezTo>
                    <a:pt x="100" y="140"/>
                    <a:pt x="100" y="140"/>
                    <a:pt x="120" y="120"/>
                  </a:cubicBezTo>
                  <a:lnTo>
                    <a:pt x="120" y="120"/>
                  </a:lnTo>
                  <a:lnTo>
                    <a:pt x="199" y="120"/>
                  </a:lnTo>
                  <a:lnTo>
                    <a:pt x="219" y="120"/>
                  </a:lnTo>
                  <a:lnTo>
                    <a:pt x="299" y="120"/>
                  </a:lnTo>
                  <a:lnTo>
                    <a:pt x="299" y="120"/>
                  </a:lnTo>
                  <a:lnTo>
                    <a:pt x="378" y="120"/>
                  </a:lnTo>
                  <a:lnTo>
                    <a:pt x="378" y="120"/>
                  </a:lnTo>
                  <a:cubicBezTo>
                    <a:pt x="398" y="120"/>
                    <a:pt x="418" y="140"/>
                    <a:pt x="438" y="140"/>
                  </a:cubicBezTo>
                  <a:lnTo>
                    <a:pt x="438" y="140"/>
                  </a:lnTo>
                  <a:cubicBezTo>
                    <a:pt x="478" y="140"/>
                    <a:pt x="498" y="159"/>
                    <a:pt x="537" y="159"/>
                  </a:cubicBezTo>
                  <a:lnTo>
                    <a:pt x="537" y="159"/>
                  </a:lnTo>
                  <a:cubicBezTo>
                    <a:pt x="577" y="199"/>
                    <a:pt x="597" y="199"/>
                    <a:pt x="637" y="219"/>
                  </a:cubicBezTo>
                  <a:cubicBezTo>
                    <a:pt x="677" y="239"/>
                    <a:pt x="696" y="259"/>
                    <a:pt x="736" y="259"/>
                  </a:cubicBezTo>
                  <a:lnTo>
                    <a:pt x="736" y="259"/>
                  </a:lnTo>
                  <a:lnTo>
                    <a:pt x="816" y="338"/>
                  </a:lnTo>
                  <a:lnTo>
                    <a:pt x="816" y="338"/>
                  </a:lnTo>
                  <a:lnTo>
                    <a:pt x="895" y="418"/>
                  </a:lnTo>
                  <a:lnTo>
                    <a:pt x="895" y="418"/>
                  </a:lnTo>
                  <a:lnTo>
                    <a:pt x="975" y="498"/>
                  </a:lnTo>
                  <a:lnTo>
                    <a:pt x="975" y="498"/>
                  </a:lnTo>
                  <a:cubicBezTo>
                    <a:pt x="995" y="518"/>
                    <a:pt x="1015" y="537"/>
                    <a:pt x="1035" y="597"/>
                  </a:cubicBezTo>
                  <a:lnTo>
                    <a:pt x="1035" y="597"/>
                  </a:lnTo>
                  <a:cubicBezTo>
                    <a:pt x="1074" y="617"/>
                    <a:pt x="1094" y="657"/>
                    <a:pt x="1114" y="697"/>
                  </a:cubicBezTo>
                  <a:lnTo>
                    <a:pt x="1114" y="697"/>
                  </a:lnTo>
                  <a:lnTo>
                    <a:pt x="1114" y="697"/>
                  </a:ln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lnTo>
                    <a:pt x="1333" y="995"/>
                  </a:lnTo>
                  <a:cubicBezTo>
                    <a:pt x="1373" y="1015"/>
                    <a:pt x="1373" y="1055"/>
                    <a:pt x="1393" y="1094"/>
                  </a:cubicBezTo>
                  <a:lnTo>
                    <a:pt x="1393" y="1094"/>
                  </a:lnTo>
                  <a:cubicBezTo>
                    <a:pt x="1413" y="1114"/>
                    <a:pt x="1413" y="1154"/>
                    <a:pt x="1433" y="1194"/>
                  </a:cubicBezTo>
                  <a:lnTo>
                    <a:pt x="1433" y="1194"/>
                  </a:lnTo>
                  <a:cubicBezTo>
                    <a:pt x="1472" y="1214"/>
                    <a:pt x="1472" y="1254"/>
                    <a:pt x="1472" y="1293"/>
                  </a:cubicBezTo>
                  <a:lnTo>
                    <a:pt x="1472" y="1293"/>
                  </a:lnTo>
                  <a:cubicBezTo>
                    <a:pt x="1472" y="1313"/>
                    <a:pt x="1492" y="1353"/>
                    <a:pt x="1492" y="1393"/>
                  </a:cubicBezTo>
                  <a:lnTo>
                    <a:pt x="1492" y="1393"/>
                  </a:lnTo>
                  <a:cubicBezTo>
                    <a:pt x="1492" y="1413"/>
                    <a:pt x="1512" y="1452"/>
                    <a:pt x="1512" y="1492"/>
                  </a:cubicBezTo>
                  <a:lnTo>
                    <a:pt x="1512" y="1492"/>
                  </a:lnTo>
                  <a:cubicBezTo>
                    <a:pt x="1512" y="1512"/>
                    <a:pt x="1512" y="1552"/>
                    <a:pt x="1532" y="1592"/>
                  </a:cubicBezTo>
                  <a:lnTo>
                    <a:pt x="1532" y="1592"/>
                  </a:lnTo>
                  <a:lnTo>
                    <a:pt x="1532" y="1691"/>
                  </a:lnTo>
                  <a:lnTo>
                    <a:pt x="1532" y="1791"/>
                  </a:lnTo>
                  <a:lnTo>
                    <a:pt x="1532" y="1791"/>
                  </a:lnTo>
                  <a:cubicBezTo>
                    <a:pt x="1532" y="1811"/>
                    <a:pt x="1532" y="1830"/>
                    <a:pt x="1512" y="1850"/>
                  </a:cubicBezTo>
                  <a:lnTo>
                    <a:pt x="1512" y="1850"/>
                  </a:lnTo>
                  <a:cubicBezTo>
                    <a:pt x="1512" y="1890"/>
                    <a:pt x="1512" y="1910"/>
                    <a:pt x="1492" y="1930"/>
                  </a:cubicBezTo>
                  <a:lnTo>
                    <a:pt x="1492" y="1950"/>
                  </a:lnTo>
                  <a:cubicBezTo>
                    <a:pt x="1492" y="1990"/>
                    <a:pt x="1472" y="2009"/>
                    <a:pt x="1472" y="2029"/>
                  </a:cubicBezTo>
                  <a:lnTo>
                    <a:pt x="1472" y="2029"/>
                  </a:lnTo>
                  <a:cubicBezTo>
                    <a:pt x="1472" y="2049"/>
                    <a:pt x="1433" y="2089"/>
                    <a:pt x="1433" y="2109"/>
                  </a:cubicBezTo>
                  <a:lnTo>
                    <a:pt x="1433" y="2109"/>
                  </a:lnTo>
                  <a:cubicBezTo>
                    <a:pt x="1433" y="2129"/>
                    <a:pt x="1413" y="2129"/>
                    <a:pt x="1413" y="2149"/>
                  </a:cubicBezTo>
                  <a:lnTo>
                    <a:pt x="1393" y="2189"/>
                  </a:lnTo>
                  <a:lnTo>
                    <a:pt x="1373" y="2208"/>
                  </a:lnTo>
                  <a:lnTo>
                    <a:pt x="1333" y="2228"/>
                  </a:lnTo>
                  <a:cubicBezTo>
                    <a:pt x="1313" y="2248"/>
                    <a:pt x="1313" y="2248"/>
                    <a:pt x="1293" y="2248"/>
                  </a:cubicBezTo>
                  <a:lnTo>
                    <a:pt x="1293" y="2248"/>
                  </a:lnTo>
                  <a:lnTo>
                    <a:pt x="1293" y="2248"/>
                  </a:lnTo>
                  <a:lnTo>
                    <a:pt x="1293" y="2248"/>
                  </a:lnTo>
                  <a:lnTo>
                    <a:pt x="1492" y="2129"/>
                  </a:lnTo>
                  <a:cubicBezTo>
                    <a:pt x="1512" y="2129"/>
                    <a:pt x="1512" y="2109"/>
                    <a:pt x="1532" y="2109"/>
                  </a:cubicBezTo>
                  <a:lnTo>
                    <a:pt x="1572" y="2089"/>
                  </a:lnTo>
                  <a:lnTo>
                    <a:pt x="1592" y="2049"/>
                  </a:lnTo>
                  <a:lnTo>
                    <a:pt x="1612" y="2029"/>
                  </a:lnTo>
                  <a:cubicBezTo>
                    <a:pt x="1631" y="2009"/>
                    <a:pt x="1631" y="2009"/>
                    <a:pt x="1631" y="1990"/>
                  </a:cubicBezTo>
                  <a:lnTo>
                    <a:pt x="1631" y="1990"/>
                  </a:lnTo>
                  <a:lnTo>
                    <a:pt x="1631" y="1990"/>
                  </a:lnTo>
                  <a:cubicBezTo>
                    <a:pt x="1671" y="1950"/>
                    <a:pt x="1671" y="1930"/>
                    <a:pt x="1671" y="1910"/>
                  </a:cubicBezTo>
                  <a:lnTo>
                    <a:pt x="1671" y="1910"/>
                  </a:lnTo>
                  <a:lnTo>
                    <a:pt x="1671" y="1910"/>
                  </a:lnTo>
                  <a:cubicBezTo>
                    <a:pt x="1671" y="1890"/>
                    <a:pt x="1691" y="1890"/>
                    <a:pt x="1691" y="1850"/>
                  </a:cubicBezTo>
                  <a:lnTo>
                    <a:pt x="1691" y="1830"/>
                  </a:lnTo>
                  <a:lnTo>
                    <a:pt x="1691" y="1811"/>
                  </a:lnTo>
                  <a:lnTo>
                    <a:pt x="1691" y="1811"/>
                  </a:lnTo>
                  <a:lnTo>
                    <a:pt x="1691" y="1751"/>
                  </a:lnTo>
                  <a:lnTo>
                    <a:pt x="1691" y="1731"/>
                  </a:lnTo>
                  <a:lnTo>
                    <a:pt x="1691" y="1731"/>
                  </a:lnTo>
                  <a:lnTo>
                    <a:pt x="1691" y="1711"/>
                  </a:lnTo>
                  <a:lnTo>
                    <a:pt x="1691" y="1651"/>
                  </a:lnTo>
                  <a:lnTo>
                    <a:pt x="1691" y="1632"/>
                  </a:lnTo>
                  <a:lnTo>
                    <a:pt x="1691" y="1632"/>
                  </a:lnTo>
                  <a:lnTo>
                    <a:pt x="1691" y="1632"/>
                  </a:lnTo>
                  <a:lnTo>
                    <a:pt x="1691" y="1592"/>
                  </a:lnTo>
                  <a:lnTo>
                    <a:pt x="1691" y="1532"/>
                  </a:lnTo>
                  <a:lnTo>
                    <a:pt x="1691" y="1532"/>
                  </a:lnTo>
                  <a:cubicBezTo>
                    <a:pt x="1691" y="1552"/>
                    <a:pt x="1691" y="1552"/>
                    <a:pt x="1691" y="1532"/>
                  </a:cubicBezTo>
                  <a:close/>
                </a:path>
              </a:pathLst>
            </a:custGeom>
            <a:noFill/>
            <a:ln w="2000" cap="rnd" cmpd="sng">
              <a:solidFill>
                <a:srgbClr val="201A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896;p21">
              <a:extLst>
                <a:ext uri="{FF2B5EF4-FFF2-40B4-BE49-F238E27FC236}">
                  <a16:creationId xmlns:a16="http://schemas.microsoft.com/office/drawing/2014/main" id="{BD247512-9300-4907-8077-6285532ECB43}"/>
                </a:ext>
              </a:extLst>
            </p:cNvPr>
            <p:cNvSpPr/>
            <p:nvPr/>
          </p:nvSpPr>
          <p:spPr>
            <a:xfrm>
              <a:off x="5662433" y="3606471"/>
              <a:ext cx="92152" cy="136629"/>
            </a:xfrm>
            <a:custGeom>
              <a:avLst/>
              <a:gdLst/>
              <a:ahLst/>
              <a:cxnLst/>
              <a:rect l="l" t="t" r="r" b="b"/>
              <a:pathLst>
                <a:path w="2739" h="4061" extrusionOk="0">
                  <a:moveTo>
                    <a:pt x="2288" y="1"/>
                  </a:moveTo>
                  <a:cubicBezTo>
                    <a:pt x="2110" y="1"/>
                    <a:pt x="1442" y="1004"/>
                    <a:pt x="1201" y="1004"/>
                  </a:cubicBezTo>
                  <a:cubicBezTo>
                    <a:pt x="1167" y="1004"/>
                    <a:pt x="1141" y="984"/>
                    <a:pt x="1127" y="938"/>
                  </a:cubicBezTo>
                  <a:cubicBezTo>
                    <a:pt x="1027" y="580"/>
                    <a:pt x="570" y="321"/>
                    <a:pt x="271" y="301"/>
                  </a:cubicBezTo>
                  <a:cubicBezTo>
                    <a:pt x="264" y="301"/>
                    <a:pt x="256" y="300"/>
                    <a:pt x="250" y="300"/>
                  </a:cubicBezTo>
                  <a:cubicBezTo>
                    <a:pt x="1" y="300"/>
                    <a:pt x="514" y="659"/>
                    <a:pt x="669" y="1395"/>
                  </a:cubicBezTo>
                  <a:cubicBezTo>
                    <a:pt x="868" y="2131"/>
                    <a:pt x="1346" y="2668"/>
                    <a:pt x="1346" y="2668"/>
                  </a:cubicBezTo>
                  <a:lnTo>
                    <a:pt x="1425" y="4061"/>
                  </a:lnTo>
                  <a:lnTo>
                    <a:pt x="2460" y="4061"/>
                  </a:lnTo>
                  <a:cubicBezTo>
                    <a:pt x="2460" y="4061"/>
                    <a:pt x="2440" y="3106"/>
                    <a:pt x="2460" y="2668"/>
                  </a:cubicBezTo>
                  <a:cubicBezTo>
                    <a:pt x="2499" y="2211"/>
                    <a:pt x="2599" y="1853"/>
                    <a:pt x="2659" y="1515"/>
                  </a:cubicBezTo>
                  <a:cubicBezTo>
                    <a:pt x="2738" y="1196"/>
                    <a:pt x="2460" y="1137"/>
                    <a:pt x="2460" y="1137"/>
                  </a:cubicBezTo>
                  <a:cubicBezTo>
                    <a:pt x="2576" y="747"/>
                    <a:pt x="2482" y="680"/>
                    <a:pt x="2402" y="680"/>
                  </a:cubicBezTo>
                  <a:cubicBezTo>
                    <a:pt x="2359" y="680"/>
                    <a:pt x="2320" y="699"/>
                    <a:pt x="2320" y="699"/>
                  </a:cubicBezTo>
                  <a:cubicBezTo>
                    <a:pt x="2300" y="619"/>
                    <a:pt x="2479" y="43"/>
                    <a:pt x="2300" y="3"/>
                  </a:cubicBezTo>
                  <a:cubicBezTo>
                    <a:pt x="2297" y="2"/>
                    <a:pt x="2292" y="1"/>
                    <a:pt x="2288"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897;p21">
              <a:extLst>
                <a:ext uri="{FF2B5EF4-FFF2-40B4-BE49-F238E27FC236}">
                  <a16:creationId xmlns:a16="http://schemas.microsoft.com/office/drawing/2014/main" id="{71626701-65F4-45B8-8405-7A983DBC6D38}"/>
                </a:ext>
              </a:extLst>
            </p:cNvPr>
            <p:cNvSpPr/>
            <p:nvPr/>
          </p:nvSpPr>
          <p:spPr>
            <a:xfrm>
              <a:off x="5478802" y="3713931"/>
              <a:ext cx="310570" cy="227536"/>
            </a:xfrm>
            <a:custGeom>
              <a:avLst/>
              <a:gdLst/>
              <a:ahLst/>
              <a:cxnLst/>
              <a:rect l="l" t="t" r="r" b="b"/>
              <a:pathLst>
                <a:path w="9231" h="6763" extrusionOk="0">
                  <a:moveTo>
                    <a:pt x="8388" y="0"/>
                  </a:moveTo>
                  <a:cubicBezTo>
                    <a:pt x="7409" y="0"/>
                    <a:pt x="5889" y="230"/>
                    <a:pt x="5889" y="230"/>
                  </a:cubicBezTo>
                  <a:lnTo>
                    <a:pt x="5869" y="2976"/>
                  </a:lnTo>
                  <a:cubicBezTo>
                    <a:pt x="5869" y="2976"/>
                    <a:pt x="4218" y="1921"/>
                    <a:pt x="3143" y="1424"/>
                  </a:cubicBezTo>
                  <a:cubicBezTo>
                    <a:pt x="3024" y="1404"/>
                    <a:pt x="2845" y="1364"/>
                    <a:pt x="2686" y="1285"/>
                  </a:cubicBezTo>
                  <a:cubicBezTo>
                    <a:pt x="2455" y="1213"/>
                    <a:pt x="2178" y="1173"/>
                    <a:pt x="1893" y="1173"/>
                  </a:cubicBezTo>
                  <a:cubicBezTo>
                    <a:pt x="1076" y="1173"/>
                    <a:pt x="188" y="1503"/>
                    <a:pt x="100" y="2359"/>
                  </a:cubicBezTo>
                  <a:cubicBezTo>
                    <a:pt x="0" y="3353"/>
                    <a:pt x="756" y="3851"/>
                    <a:pt x="1452" y="4348"/>
                  </a:cubicBezTo>
                  <a:cubicBezTo>
                    <a:pt x="2149" y="4845"/>
                    <a:pt x="2925" y="5283"/>
                    <a:pt x="3680" y="5741"/>
                  </a:cubicBezTo>
                  <a:cubicBezTo>
                    <a:pt x="4416" y="6178"/>
                    <a:pt x="5232" y="6556"/>
                    <a:pt x="6107" y="6695"/>
                  </a:cubicBezTo>
                  <a:cubicBezTo>
                    <a:pt x="6296" y="6737"/>
                    <a:pt x="6480" y="6763"/>
                    <a:pt x="6663" y="6763"/>
                  </a:cubicBezTo>
                  <a:cubicBezTo>
                    <a:pt x="6828" y="6763"/>
                    <a:pt x="6992" y="6742"/>
                    <a:pt x="7162" y="6695"/>
                  </a:cubicBezTo>
                  <a:cubicBezTo>
                    <a:pt x="8216" y="6397"/>
                    <a:pt x="8315" y="4945"/>
                    <a:pt x="8514" y="4050"/>
                  </a:cubicBezTo>
                  <a:cubicBezTo>
                    <a:pt x="8813" y="2797"/>
                    <a:pt x="8892" y="1484"/>
                    <a:pt x="9191" y="230"/>
                  </a:cubicBezTo>
                  <a:cubicBezTo>
                    <a:pt x="9231" y="58"/>
                    <a:pt x="8877" y="0"/>
                    <a:pt x="8388" y="0"/>
                  </a:cubicBez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898;p21">
              <a:extLst>
                <a:ext uri="{FF2B5EF4-FFF2-40B4-BE49-F238E27FC236}">
                  <a16:creationId xmlns:a16="http://schemas.microsoft.com/office/drawing/2014/main" id="{0C8D7C2A-8511-422A-AD83-F7BBCE63AB48}"/>
                </a:ext>
              </a:extLst>
            </p:cNvPr>
            <p:cNvSpPr/>
            <p:nvPr/>
          </p:nvSpPr>
          <p:spPr>
            <a:xfrm>
              <a:off x="6416438" y="2381780"/>
              <a:ext cx="130843" cy="154192"/>
            </a:xfrm>
            <a:custGeom>
              <a:avLst/>
              <a:gdLst/>
              <a:ahLst/>
              <a:cxnLst/>
              <a:rect l="l" t="t" r="r" b="b"/>
              <a:pathLst>
                <a:path w="3889" h="4583" extrusionOk="0">
                  <a:moveTo>
                    <a:pt x="1890" y="1"/>
                  </a:moveTo>
                  <a:cubicBezTo>
                    <a:pt x="1868" y="1"/>
                    <a:pt x="1848" y="7"/>
                    <a:pt x="1831" y="20"/>
                  </a:cubicBezTo>
                  <a:cubicBezTo>
                    <a:pt x="1632" y="179"/>
                    <a:pt x="1" y="4178"/>
                    <a:pt x="458" y="4456"/>
                  </a:cubicBezTo>
                  <a:cubicBezTo>
                    <a:pt x="595" y="4537"/>
                    <a:pt x="844" y="4583"/>
                    <a:pt x="1144" y="4583"/>
                  </a:cubicBezTo>
                  <a:cubicBezTo>
                    <a:pt x="1805" y="4583"/>
                    <a:pt x="2711" y="4360"/>
                    <a:pt x="3204" y="3800"/>
                  </a:cubicBezTo>
                  <a:cubicBezTo>
                    <a:pt x="3889" y="3019"/>
                    <a:pt x="2371" y="1"/>
                    <a:pt x="1890"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899;p21">
              <a:extLst>
                <a:ext uri="{FF2B5EF4-FFF2-40B4-BE49-F238E27FC236}">
                  <a16:creationId xmlns:a16="http://schemas.microsoft.com/office/drawing/2014/main" id="{9440ACCA-BCC2-4259-B778-1609EBC5440E}"/>
                </a:ext>
              </a:extLst>
            </p:cNvPr>
            <p:cNvSpPr/>
            <p:nvPr/>
          </p:nvSpPr>
          <p:spPr>
            <a:xfrm>
              <a:off x="6221704" y="3202300"/>
              <a:ext cx="623799" cy="361441"/>
            </a:xfrm>
            <a:custGeom>
              <a:avLst/>
              <a:gdLst/>
              <a:ahLst/>
              <a:cxnLst/>
              <a:rect l="l" t="t" r="r" b="b"/>
              <a:pathLst>
                <a:path w="18541" h="10743" extrusionOk="0">
                  <a:moveTo>
                    <a:pt x="3322" y="1910"/>
                  </a:moveTo>
                  <a:cubicBezTo>
                    <a:pt x="6624" y="1"/>
                    <a:pt x="11976" y="1"/>
                    <a:pt x="15258" y="1910"/>
                  </a:cubicBezTo>
                  <a:cubicBezTo>
                    <a:pt x="18540" y="3840"/>
                    <a:pt x="18520" y="6923"/>
                    <a:pt x="15218" y="8833"/>
                  </a:cubicBezTo>
                  <a:cubicBezTo>
                    <a:pt x="11896" y="10743"/>
                    <a:pt x="6565" y="10743"/>
                    <a:pt x="3282" y="8833"/>
                  </a:cubicBezTo>
                  <a:cubicBezTo>
                    <a:pt x="0" y="6943"/>
                    <a:pt x="20" y="3840"/>
                    <a:pt x="3322" y="191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900;p21">
              <a:extLst>
                <a:ext uri="{FF2B5EF4-FFF2-40B4-BE49-F238E27FC236}">
                  <a16:creationId xmlns:a16="http://schemas.microsoft.com/office/drawing/2014/main" id="{634F4E07-FCBE-4784-BAC2-77E22602DD0A}"/>
                </a:ext>
              </a:extLst>
            </p:cNvPr>
            <p:cNvSpPr/>
            <p:nvPr/>
          </p:nvSpPr>
          <p:spPr>
            <a:xfrm>
              <a:off x="6330107" y="2141828"/>
              <a:ext cx="104466" cy="144267"/>
            </a:xfrm>
            <a:custGeom>
              <a:avLst/>
              <a:gdLst/>
              <a:ahLst/>
              <a:cxnLst/>
              <a:rect l="l" t="t" r="r" b="b"/>
              <a:pathLst>
                <a:path w="3105" h="4288" extrusionOk="0">
                  <a:moveTo>
                    <a:pt x="1216" y="1"/>
                  </a:moveTo>
                  <a:cubicBezTo>
                    <a:pt x="1112" y="1"/>
                    <a:pt x="1055" y="94"/>
                    <a:pt x="1055" y="289"/>
                  </a:cubicBezTo>
                  <a:lnTo>
                    <a:pt x="1055" y="1483"/>
                  </a:lnTo>
                  <a:cubicBezTo>
                    <a:pt x="1055" y="1483"/>
                    <a:pt x="936" y="249"/>
                    <a:pt x="737" y="249"/>
                  </a:cubicBezTo>
                  <a:cubicBezTo>
                    <a:pt x="538" y="249"/>
                    <a:pt x="538" y="269"/>
                    <a:pt x="538" y="548"/>
                  </a:cubicBezTo>
                  <a:cubicBezTo>
                    <a:pt x="538" y="826"/>
                    <a:pt x="598" y="1761"/>
                    <a:pt x="598" y="1761"/>
                  </a:cubicBezTo>
                  <a:cubicBezTo>
                    <a:pt x="598" y="1761"/>
                    <a:pt x="359" y="846"/>
                    <a:pt x="200" y="846"/>
                  </a:cubicBezTo>
                  <a:cubicBezTo>
                    <a:pt x="60" y="846"/>
                    <a:pt x="1" y="886"/>
                    <a:pt x="100" y="1363"/>
                  </a:cubicBezTo>
                  <a:cubicBezTo>
                    <a:pt x="200" y="1841"/>
                    <a:pt x="458" y="2477"/>
                    <a:pt x="438" y="2795"/>
                  </a:cubicBezTo>
                  <a:cubicBezTo>
                    <a:pt x="379" y="3134"/>
                    <a:pt x="657" y="3532"/>
                    <a:pt x="677" y="3571"/>
                  </a:cubicBezTo>
                  <a:cubicBezTo>
                    <a:pt x="697" y="3631"/>
                    <a:pt x="677" y="4188"/>
                    <a:pt x="677" y="4188"/>
                  </a:cubicBezTo>
                  <a:lnTo>
                    <a:pt x="1751" y="4287"/>
                  </a:lnTo>
                  <a:lnTo>
                    <a:pt x="1751" y="4049"/>
                  </a:lnTo>
                  <a:cubicBezTo>
                    <a:pt x="1751" y="4049"/>
                    <a:pt x="1692" y="3691"/>
                    <a:pt x="1950" y="3472"/>
                  </a:cubicBezTo>
                  <a:cubicBezTo>
                    <a:pt x="2189" y="3253"/>
                    <a:pt x="2348" y="3134"/>
                    <a:pt x="2547" y="2557"/>
                  </a:cubicBezTo>
                  <a:cubicBezTo>
                    <a:pt x="2746" y="1980"/>
                    <a:pt x="3104" y="1741"/>
                    <a:pt x="2985" y="1622"/>
                  </a:cubicBezTo>
                  <a:cubicBezTo>
                    <a:pt x="2942" y="1572"/>
                    <a:pt x="2873" y="1539"/>
                    <a:pt x="2793" y="1539"/>
                  </a:cubicBezTo>
                  <a:cubicBezTo>
                    <a:pt x="2651" y="1539"/>
                    <a:pt x="2475" y="1640"/>
                    <a:pt x="2348" y="1920"/>
                  </a:cubicBezTo>
                  <a:cubicBezTo>
                    <a:pt x="2149" y="2338"/>
                    <a:pt x="2030" y="2378"/>
                    <a:pt x="2030" y="2378"/>
                  </a:cubicBezTo>
                  <a:cubicBezTo>
                    <a:pt x="2030" y="2378"/>
                    <a:pt x="2050" y="568"/>
                    <a:pt x="1990" y="428"/>
                  </a:cubicBezTo>
                  <a:cubicBezTo>
                    <a:pt x="1962" y="302"/>
                    <a:pt x="1895" y="226"/>
                    <a:pt x="1809" y="226"/>
                  </a:cubicBezTo>
                  <a:cubicBezTo>
                    <a:pt x="1773" y="226"/>
                    <a:pt x="1733" y="240"/>
                    <a:pt x="1692" y="269"/>
                  </a:cubicBezTo>
                  <a:cubicBezTo>
                    <a:pt x="1592" y="369"/>
                    <a:pt x="1493" y="1483"/>
                    <a:pt x="1453" y="1483"/>
                  </a:cubicBezTo>
                  <a:cubicBezTo>
                    <a:pt x="1452" y="1483"/>
                    <a:pt x="1451" y="1483"/>
                    <a:pt x="1451" y="1483"/>
                  </a:cubicBezTo>
                  <a:cubicBezTo>
                    <a:pt x="1396" y="1483"/>
                    <a:pt x="1491" y="128"/>
                    <a:pt x="1334" y="30"/>
                  </a:cubicBezTo>
                  <a:cubicBezTo>
                    <a:pt x="1290" y="11"/>
                    <a:pt x="1250" y="1"/>
                    <a:pt x="1216"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901;p21">
              <a:extLst>
                <a:ext uri="{FF2B5EF4-FFF2-40B4-BE49-F238E27FC236}">
                  <a16:creationId xmlns:a16="http://schemas.microsoft.com/office/drawing/2014/main" id="{88022A8B-A8B4-4174-B462-A837B9FD9300}"/>
                </a:ext>
              </a:extLst>
            </p:cNvPr>
            <p:cNvSpPr/>
            <p:nvPr/>
          </p:nvSpPr>
          <p:spPr>
            <a:xfrm>
              <a:off x="6312713" y="2254032"/>
              <a:ext cx="203481" cy="360835"/>
            </a:xfrm>
            <a:custGeom>
              <a:avLst/>
              <a:gdLst/>
              <a:ahLst/>
              <a:cxnLst/>
              <a:rect l="l" t="t" r="r" b="b"/>
              <a:pathLst>
                <a:path w="6048" h="10725" extrusionOk="0">
                  <a:moveTo>
                    <a:pt x="2051" y="0"/>
                  </a:moveTo>
                  <a:cubicBezTo>
                    <a:pt x="1942" y="0"/>
                    <a:pt x="1828" y="5"/>
                    <a:pt x="1711" y="17"/>
                  </a:cubicBezTo>
                  <a:cubicBezTo>
                    <a:pt x="936" y="97"/>
                    <a:pt x="100" y="495"/>
                    <a:pt x="100" y="495"/>
                  </a:cubicBezTo>
                  <a:cubicBezTo>
                    <a:pt x="1" y="495"/>
                    <a:pt x="239" y="3041"/>
                    <a:pt x="279" y="3300"/>
                  </a:cubicBezTo>
                  <a:cubicBezTo>
                    <a:pt x="498" y="5030"/>
                    <a:pt x="995" y="6900"/>
                    <a:pt x="1871" y="8472"/>
                  </a:cubicBezTo>
                  <a:cubicBezTo>
                    <a:pt x="2268" y="9188"/>
                    <a:pt x="2805" y="9964"/>
                    <a:pt x="3541" y="10401"/>
                  </a:cubicBezTo>
                  <a:cubicBezTo>
                    <a:pt x="3810" y="10615"/>
                    <a:pt x="4135" y="10724"/>
                    <a:pt x="4447" y="10724"/>
                  </a:cubicBezTo>
                  <a:cubicBezTo>
                    <a:pt x="4806" y="10724"/>
                    <a:pt x="5148" y="10580"/>
                    <a:pt x="5372" y="10282"/>
                  </a:cubicBezTo>
                  <a:cubicBezTo>
                    <a:pt x="6048" y="9447"/>
                    <a:pt x="5392" y="8353"/>
                    <a:pt x="4954" y="7517"/>
                  </a:cubicBezTo>
                  <a:cubicBezTo>
                    <a:pt x="4278" y="6304"/>
                    <a:pt x="3681" y="4991"/>
                    <a:pt x="3462" y="3578"/>
                  </a:cubicBezTo>
                  <a:cubicBezTo>
                    <a:pt x="3283" y="2444"/>
                    <a:pt x="3124" y="157"/>
                    <a:pt x="3124" y="157"/>
                  </a:cubicBezTo>
                  <a:cubicBezTo>
                    <a:pt x="3124" y="157"/>
                    <a:pt x="2654" y="0"/>
                    <a:pt x="2051"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902;p21">
              <a:extLst>
                <a:ext uri="{FF2B5EF4-FFF2-40B4-BE49-F238E27FC236}">
                  <a16:creationId xmlns:a16="http://schemas.microsoft.com/office/drawing/2014/main" id="{D4EEEC19-0C45-4877-B76B-E71661D9F4DA}"/>
                </a:ext>
              </a:extLst>
            </p:cNvPr>
            <p:cNvSpPr/>
            <p:nvPr/>
          </p:nvSpPr>
          <p:spPr>
            <a:xfrm>
              <a:off x="6373609" y="3292131"/>
              <a:ext cx="176061" cy="128689"/>
            </a:xfrm>
            <a:custGeom>
              <a:avLst/>
              <a:gdLst/>
              <a:ahLst/>
              <a:cxnLst/>
              <a:rect l="l" t="t" r="r" b="b"/>
              <a:pathLst>
                <a:path w="5233" h="3825" extrusionOk="0">
                  <a:moveTo>
                    <a:pt x="3511" y="0"/>
                  </a:moveTo>
                  <a:cubicBezTo>
                    <a:pt x="3032" y="0"/>
                    <a:pt x="2521" y="241"/>
                    <a:pt x="2109" y="673"/>
                  </a:cubicBezTo>
                  <a:cubicBezTo>
                    <a:pt x="2010" y="772"/>
                    <a:pt x="1" y="2781"/>
                    <a:pt x="259" y="3497"/>
                  </a:cubicBezTo>
                  <a:cubicBezTo>
                    <a:pt x="346" y="3729"/>
                    <a:pt x="600" y="3824"/>
                    <a:pt x="939" y="3824"/>
                  </a:cubicBezTo>
                  <a:cubicBezTo>
                    <a:pt x="1619" y="3824"/>
                    <a:pt x="2640" y="3444"/>
                    <a:pt x="3343" y="3020"/>
                  </a:cubicBezTo>
                  <a:cubicBezTo>
                    <a:pt x="4377" y="2403"/>
                    <a:pt x="5233" y="1608"/>
                    <a:pt x="4656" y="673"/>
                  </a:cubicBezTo>
                  <a:cubicBezTo>
                    <a:pt x="4377" y="211"/>
                    <a:pt x="3959" y="0"/>
                    <a:pt x="3511"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903;p21">
              <a:extLst>
                <a:ext uri="{FF2B5EF4-FFF2-40B4-BE49-F238E27FC236}">
                  <a16:creationId xmlns:a16="http://schemas.microsoft.com/office/drawing/2014/main" id="{7F0C5912-5A62-4476-B42D-93922B2679B2}"/>
                </a:ext>
              </a:extLst>
            </p:cNvPr>
            <p:cNvSpPr/>
            <p:nvPr/>
          </p:nvSpPr>
          <p:spPr>
            <a:xfrm>
              <a:off x="6416438" y="2834432"/>
              <a:ext cx="147295" cy="500661"/>
            </a:xfrm>
            <a:custGeom>
              <a:avLst/>
              <a:gdLst/>
              <a:ahLst/>
              <a:cxnLst/>
              <a:rect l="l" t="t" r="r" b="b"/>
              <a:pathLst>
                <a:path w="4378" h="14881" extrusionOk="0">
                  <a:moveTo>
                    <a:pt x="2659" y="0"/>
                  </a:moveTo>
                  <a:cubicBezTo>
                    <a:pt x="1764" y="0"/>
                    <a:pt x="737" y="411"/>
                    <a:pt x="737" y="411"/>
                  </a:cubicBezTo>
                  <a:lnTo>
                    <a:pt x="299" y="3992"/>
                  </a:lnTo>
                  <a:cubicBezTo>
                    <a:pt x="299" y="3992"/>
                    <a:pt x="1" y="6777"/>
                    <a:pt x="100" y="8368"/>
                  </a:cubicBezTo>
                  <a:cubicBezTo>
                    <a:pt x="220" y="10258"/>
                    <a:pt x="1095" y="14316"/>
                    <a:pt x="1095" y="14316"/>
                  </a:cubicBezTo>
                  <a:cubicBezTo>
                    <a:pt x="1095" y="14316"/>
                    <a:pt x="1305" y="14880"/>
                    <a:pt x="1754" y="14880"/>
                  </a:cubicBezTo>
                  <a:cubicBezTo>
                    <a:pt x="2011" y="14880"/>
                    <a:pt x="2346" y="14696"/>
                    <a:pt x="2766" y="14117"/>
                  </a:cubicBezTo>
                  <a:cubicBezTo>
                    <a:pt x="2726" y="14117"/>
                    <a:pt x="2667" y="6936"/>
                    <a:pt x="2706" y="5385"/>
                  </a:cubicBezTo>
                  <a:cubicBezTo>
                    <a:pt x="2766" y="3853"/>
                    <a:pt x="4377" y="1804"/>
                    <a:pt x="3860" y="590"/>
                  </a:cubicBezTo>
                  <a:cubicBezTo>
                    <a:pt x="3662" y="142"/>
                    <a:pt x="3183" y="0"/>
                    <a:pt x="2659"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904;p21">
              <a:extLst>
                <a:ext uri="{FF2B5EF4-FFF2-40B4-BE49-F238E27FC236}">
                  <a16:creationId xmlns:a16="http://schemas.microsoft.com/office/drawing/2014/main" id="{017B970F-521E-43A4-958E-5AB287454CF8}"/>
                </a:ext>
              </a:extLst>
            </p:cNvPr>
            <p:cNvSpPr/>
            <p:nvPr/>
          </p:nvSpPr>
          <p:spPr>
            <a:xfrm>
              <a:off x="6465997" y="3344414"/>
              <a:ext cx="197458" cy="143964"/>
            </a:xfrm>
            <a:custGeom>
              <a:avLst/>
              <a:gdLst/>
              <a:ahLst/>
              <a:cxnLst/>
              <a:rect l="l" t="t" r="r" b="b"/>
              <a:pathLst>
                <a:path w="5869" h="4279" extrusionOk="0">
                  <a:moveTo>
                    <a:pt x="3969" y="0"/>
                  </a:moveTo>
                  <a:cubicBezTo>
                    <a:pt x="3431" y="0"/>
                    <a:pt x="2850" y="267"/>
                    <a:pt x="2387" y="730"/>
                  </a:cubicBezTo>
                  <a:cubicBezTo>
                    <a:pt x="2248" y="849"/>
                    <a:pt x="0" y="3117"/>
                    <a:pt x="298" y="3913"/>
                  </a:cubicBezTo>
                  <a:cubicBezTo>
                    <a:pt x="396" y="4173"/>
                    <a:pt x="678" y="4278"/>
                    <a:pt x="1052" y="4278"/>
                  </a:cubicBezTo>
                  <a:cubicBezTo>
                    <a:pt x="1819" y="4278"/>
                    <a:pt x="2977" y="3837"/>
                    <a:pt x="3740" y="3395"/>
                  </a:cubicBezTo>
                  <a:cubicBezTo>
                    <a:pt x="4914" y="2699"/>
                    <a:pt x="5868" y="1804"/>
                    <a:pt x="5232" y="750"/>
                  </a:cubicBezTo>
                  <a:cubicBezTo>
                    <a:pt x="4934" y="232"/>
                    <a:pt x="4470" y="0"/>
                    <a:pt x="3969"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905;p21">
              <a:extLst>
                <a:ext uri="{FF2B5EF4-FFF2-40B4-BE49-F238E27FC236}">
                  <a16:creationId xmlns:a16="http://schemas.microsoft.com/office/drawing/2014/main" id="{70E60B18-9D24-4174-B65A-F06764259DB6}"/>
                </a:ext>
              </a:extLst>
            </p:cNvPr>
            <p:cNvSpPr/>
            <p:nvPr/>
          </p:nvSpPr>
          <p:spPr>
            <a:xfrm>
              <a:off x="6467309" y="2839781"/>
              <a:ext cx="199477" cy="544802"/>
            </a:xfrm>
            <a:custGeom>
              <a:avLst/>
              <a:gdLst/>
              <a:ahLst/>
              <a:cxnLst/>
              <a:rect l="l" t="t" r="r" b="b"/>
              <a:pathLst>
                <a:path w="5929" h="16193" extrusionOk="0">
                  <a:moveTo>
                    <a:pt x="4765" y="1"/>
                  </a:moveTo>
                  <a:cubicBezTo>
                    <a:pt x="3774" y="1"/>
                    <a:pt x="1872" y="1322"/>
                    <a:pt x="655" y="1322"/>
                  </a:cubicBezTo>
                  <a:cubicBezTo>
                    <a:pt x="403" y="1322"/>
                    <a:pt x="180" y="1265"/>
                    <a:pt x="1" y="1128"/>
                  </a:cubicBezTo>
                  <a:lnTo>
                    <a:pt x="1" y="1128"/>
                  </a:lnTo>
                  <a:cubicBezTo>
                    <a:pt x="1" y="1128"/>
                    <a:pt x="260" y="2321"/>
                    <a:pt x="1811" y="4112"/>
                  </a:cubicBezTo>
                  <a:cubicBezTo>
                    <a:pt x="1811" y="4271"/>
                    <a:pt x="1871" y="6857"/>
                    <a:pt x="1970" y="8587"/>
                  </a:cubicBezTo>
                  <a:cubicBezTo>
                    <a:pt x="2090" y="10656"/>
                    <a:pt x="2706" y="15550"/>
                    <a:pt x="2706" y="15550"/>
                  </a:cubicBezTo>
                  <a:cubicBezTo>
                    <a:pt x="2706" y="15550"/>
                    <a:pt x="2902" y="16193"/>
                    <a:pt x="3376" y="16193"/>
                  </a:cubicBezTo>
                  <a:cubicBezTo>
                    <a:pt x="3643" y="16193"/>
                    <a:pt x="3998" y="15989"/>
                    <a:pt x="4457" y="15351"/>
                  </a:cubicBezTo>
                  <a:cubicBezTo>
                    <a:pt x="4457" y="15331"/>
                    <a:pt x="4298" y="7354"/>
                    <a:pt x="4835" y="5305"/>
                  </a:cubicBezTo>
                  <a:cubicBezTo>
                    <a:pt x="5352" y="3276"/>
                    <a:pt x="5929" y="1645"/>
                    <a:pt x="5332" y="332"/>
                  </a:cubicBezTo>
                  <a:cubicBezTo>
                    <a:pt x="5228" y="95"/>
                    <a:pt x="5029" y="1"/>
                    <a:pt x="4765"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906;p21">
              <a:extLst>
                <a:ext uri="{FF2B5EF4-FFF2-40B4-BE49-F238E27FC236}">
                  <a16:creationId xmlns:a16="http://schemas.microsoft.com/office/drawing/2014/main" id="{72A3EC70-342B-4F55-96C5-EE8DDF982BE0}"/>
                </a:ext>
              </a:extLst>
            </p:cNvPr>
            <p:cNvSpPr/>
            <p:nvPr/>
          </p:nvSpPr>
          <p:spPr>
            <a:xfrm>
              <a:off x="6303999" y="2813707"/>
              <a:ext cx="415002" cy="403328"/>
            </a:xfrm>
            <a:custGeom>
              <a:avLst/>
              <a:gdLst/>
              <a:ahLst/>
              <a:cxnLst/>
              <a:rect l="l" t="t" r="r" b="b"/>
              <a:pathLst>
                <a:path w="12335" h="11988" extrusionOk="0">
                  <a:moveTo>
                    <a:pt x="4060" y="0"/>
                  </a:moveTo>
                  <a:cubicBezTo>
                    <a:pt x="3546" y="0"/>
                    <a:pt x="3202" y="40"/>
                    <a:pt x="3164" y="92"/>
                  </a:cubicBezTo>
                  <a:cubicBezTo>
                    <a:pt x="936" y="3673"/>
                    <a:pt x="1" y="7791"/>
                    <a:pt x="1652" y="8328"/>
                  </a:cubicBezTo>
                  <a:cubicBezTo>
                    <a:pt x="1895" y="8404"/>
                    <a:pt x="2099" y="8430"/>
                    <a:pt x="2280" y="8430"/>
                  </a:cubicBezTo>
                  <a:cubicBezTo>
                    <a:pt x="2661" y="8430"/>
                    <a:pt x="2938" y="8315"/>
                    <a:pt x="3250" y="8315"/>
                  </a:cubicBezTo>
                  <a:cubicBezTo>
                    <a:pt x="3799" y="8315"/>
                    <a:pt x="4454" y="8668"/>
                    <a:pt x="5969" y="10616"/>
                  </a:cubicBezTo>
                  <a:cubicBezTo>
                    <a:pt x="6747" y="11616"/>
                    <a:pt x="7587" y="11987"/>
                    <a:pt x="8394" y="11987"/>
                  </a:cubicBezTo>
                  <a:cubicBezTo>
                    <a:pt x="10475" y="11987"/>
                    <a:pt x="12334" y="9515"/>
                    <a:pt x="12334" y="8984"/>
                  </a:cubicBezTo>
                  <a:cubicBezTo>
                    <a:pt x="12334" y="8268"/>
                    <a:pt x="9808" y="2082"/>
                    <a:pt x="9808" y="2082"/>
                  </a:cubicBezTo>
                  <a:cubicBezTo>
                    <a:pt x="9052" y="402"/>
                    <a:pt x="5694" y="0"/>
                    <a:pt x="4060" y="0"/>
                  </a:cubicBezTo>
                  <a:close/>
                </a:path>
              </a:pathLst>
            </a:custGeom>
            <a:solidFill>
              <a:srgbClr val="9E6CA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907;p21">
              <a:extLst>
                <a:ext uri="{FF2B5EF4-FFF2-40B4-BE49-F238E27FC236}">
                  <a16:creationId xmlns:a16="http://schemas.microsoft.com/office/drawing/2014/main" id="{69D43D33-C8A4-4173-9370-66479CC9999C}"/>
                </a:ext>
              </a:extLst>
            </p:cNvPr>
            <p:cNvSpPr/>
            <p:nvPr/>
          </p:nvSpPr>
          <p:spPr>
            <a:xfrm>
              <a:off x="6370951" y="2506903"/>
              <a:ext cx="319924" cy="450934"/>
            </a:xfrm>
            <a:custGeom>
              <a:avLst/>
              <a:gdLst/>
              <a:ahLst/>
              <a:cxnLst/>
              <a:rect l="l" t="t" r="r" b="b"/>
              <a:pathLst>
                <a:path w="9509" h="13403" extrusionOk="0">
                  <a:moveTo>
                    <a:pt x="3994" y="0"/>
                  </a:moveTo>
                  <a:cubicBezTo>
                    <a:pt x="3812" y="0"/>
                    <a:pt x="3288" y="14"/>
                    <a:pt x="3044" y="160"/>
                  </a:cubicBezTo>
                  <a:cubicBezTo>
                    <a:pt x="2586" y="439"/>
                    <a:pt x="2228" y="1135"/>
                    <a:pt x="1890" y="3025"/>
                  </a:cubicBezTo>
                  <a:cubicBezTo>
                    <a:pt x="1353" y="6148"/>
                    <a:pt x="0" y="9748"/>
                    <a:pt x="0" y="9748"/>
                  </a:cubicBezTo>
                  <a:cubicBezTo>
                    <a:pt x="1113" y="12569"/>
                    <a:pt x="3264" y="13402"/>
                    <a:pt x="5167" y="13402"/>
                  </a:cubicBezTo>
                  <a:cubicBezTo>
                    <a:pt x="7144" y="13402"/>
                    <a:pt x="8852" y="12503"/>
                    <a:pt x="8852" y="11996"/>
                  </a:cubicBezTo>
                  <a:cubicBezTo>
                    <a:pt x="8852" y="11002"/>
                    <a:pt x="9509" y="4258"/>
                    <a:pt x="8455" y="2428"/>
                  </a:cubicBezTo>
                  <a:cubicBezTo>
                    <a:pt x="7858" y="1175"/>
                    <a:pt x="6068" y="459"/>
                    <a:pt x="6068" y="459"/>
                  </a:cubicBezTo>
                  <a:cubicBezTo>
                    <a:pt x="6068" y="459"/>
                    <a:pt x="5970" y="595"/>
                    <a:pt x="5618" y="595"/>
                  </a:cubicBezTo>
                  <a:cubicBezTo>
                    <a:pt x="5467" y="595"/>
                    <a:pt x="5270" y="570"/>
                    <a:pt x="5013" y="498"/>
                  </a:cubicBezTo>
                  <a:cubicBezTo>
                    <a:pt x="4138" y="299"/>
                    <a:pt x="4058" y="1"/>
                    <a:pt x="4058" y="1"/>
                  </a:cubicBezTo>
                  <a:cubicBezTo>
                    <a:pt x="4058" y="1"/>
                    <a:pt x="4035" y="0"/>
                    <a:pt x="3994"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908;p21">
              <a:extLst>
                <a:ext uri="{FF2B5EF4-FFF2-40B4-BE49-F238E27FC236}">
                  <a16:creationId xmlns:a16="http://schemas.microsoft.com/office/drawing/2014/main" id="{3205FECD-A360-4D5F-AC7D-17B9E126BB0A}"/>
                </a:ext>
              </a:extLst>
            </p:cNvPr>
            <p:cNvSpPr/>
            <p:nvPr/>
          </p:nvSpPr>
          <p:spPr>
            <a:xfrm>
              <a:off x="6370951" y="2502900"/>
              <a:ext cx="137235" cy="332002"/>
            </a:xfrm>
            <a:custGeom>
              <a:avLst/>
              <a:gdLst/>
              <a:ahLst/>
              <a:cxnLst/>
              <a:rect l="l" t="t" r="r" b="b"/>
              <a:pathLst>
                <a:path w="4079" h="9868" fill="none" extrusionOk="0">
                  <a:moveTo>
                    <a:pt x="0" y="9867"/>
                  </a:moveTo>
                  <a:cubicBezTo>
                    <a:pt x="0" y="9867"/>
                    <a:pt x="1353" y="6267"/>
                    <a:pt x="1890" y="3144"/>
                  </a:cubicBezTo>
                  <a:cubicBezTo>
                    <a:pt x="2447" y="1"/>
                    <a:pt x="3123" y="100"/>
                    <a:pt x="4078" y="12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909;p21">
              <a:extLst>
                <a:ext uri="{FF2B5EF4-FFF2-40B4-BE49-F238E27FC236}">
                  <a16:creationId xmlns:a16="http://schemas.microsoft.com/office/drawing/2014/main" id="{7D5B1D66-C857-42B7-B746-8817E49FDEB9}"/>
                </a:ext>
              </a:extLst>
            </p:cNvPr>
            <p:cNvSpPr/>
            <p:nvPr/>
          </p:nvSpPr>
          <p:spPr>
            <a:xfrm>
              <a:off x="6514175" y="2552424"/>
              <a:ext cx="8714" cy="8075"/>
            </a:xfrm>
            <a:custGeom>
              <a:avLst/>
              <a:gdLst/>
              <a:ahLst/>
              <a:cxnLst/>
              <a:rect l="l" t="t" r="r" b="b"/>
              <a:pathLst>
                <a:path w="259" h="240" extrusionOk="0">
                  <a:moveTo>
                    <a:pt x="120" y="1"/>
                  </a:moveTo>
                  <a:cubicBezTo>
                    <a:pt x="60" y="1"/>
                    <a:pt x="0" y="41"/>
                    <a:pt x="0" y="120"/>
                  </a:cubicBezTo>
                  <a:cubicBezTo>
                    <a:pt x="0" y="200"/>
                    <a:pt x="60" y="239"/>
                    <a:pt x="120" y="239"/>
                  </a:cubicBezTo>
                  <a:cubicBezTo>
                    <a:pt x="199" y="239"/>
                    <a:pt x="259" y="200"/>
                    <a:pt x="259" y="120"/>
                  </a:cubicBezTo>
                  <a:cubicBezTo>
                    <a:pt x="259" y="80"/>
                    <a:pt x="199" y="1"/>
                    <a:pt x="12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910;p21">
              <a:extLst>
                <a:ext uri="{FF2B5EF4-FFF2-40B4-BE49-F238E27FC236}">
                  <a16:creationId xmlns:a16="http://schemas.microsoft.com/office/drawing/2014/main" id="{4743CE37-A702-4B9D-90CF-387F701D8AEA}"/>
                </a:ext>
              </a:extLst>
            </p:cNvPr>
            <p:cNvSpPr/>
            <p:nvPr/>
          </p:nvSpPr>
          <p:spPr>
            <a:xfrm>
              <a:off x="6508153" y="2582536"/>
              <a:ext cx="8714" cy="8075"/>
            </a:xfrm>
            <a:custGeom>
              <a:avLst/>
              <a:gdLst/>
              <a:ahLst/>
              <a:cxnLst/>
              <a:rect l="l" t="t" r="r" b="b"/>
              <a:pathLst>
                <a:path w="259" h="240" extrusionOk="0">
                  <a:moveTo>
                    <a:pt x="140" y="1"/>
                  </a:moveTo>
                  <a:cubicBezTo>
                    <a:pt x="60" y="1"/>
                    <a:pt x="0" y="41"/>
                    <a:pt x="0" y="120"/>
                  </a:cubicBezTo>
                  <a:cubicBezTo>
                    <a:pt x="0" y="200"/>
                    <a:pt x="60" y="240"/>
                    <a:pt x="140" y="240"/>
                  </a:cubicBezTo>
                  <a:cubicBezTo>
                    <a:pt x="199" y="240"/>
                    <a:pt x="259" y="200"/>
                    <a:pt x="259" y="120"/>
                  </a:cubicBezTo>
                  <a:cubicBezTo>
                    <a:pt x="259" y="41"/>
                    <a:pt x="199" y="1"/>
                    <a:pt x="14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911;p21">
              <a:extLst>
                <a:ext uri="{FF2B5EF4-FFF2-40B4-BE49-F238E27FC236}">
                  <a16:creationId xmlns:a16="http://schemas.microsoft.com/office/drawing/2014/main" id="{EB24844B-EEE2-44AB-A865-AD4C6361325C}"/>
                </a:ext>
              </a:extLst>
            </p:cNvPr>
            <p:cNvSpPr/>
            <p:nvPr/>
          </p:nvSpPr>
          <p:spPr>
            <a:xfrm>
              <a:off x="6480026" y="2505591"/>
              <a:ext cx="110118" cy="51173"/>
            </a:xfrm>
            <a:custGeom>
              <a:avLst/>
              <a:gdLst/>
              <a:ahLst/>
              <a:cxnLst/>
              <a:rect l="l" t="t" r="r" b="b"/>
              <a:pathLst>
                <a:path w="3273" h="1521" extrusionOk="0">
                  <a:moveTo>
                    <a:pt x="876" y="0"/>
                  </a:moveTo>
                  <a:lnTo>
                    <a:pt x="876" y="0"/>
                  </a:lnTo>
                  <a:cubicBezTo>
                    <a:pt x="697" y="100"/>
                    <a:pt x="1" y="498"/>
                    <a:pt x="339" y="716"/>
                  </a:cubicBezTo>
                  <a:cubicBezTo>
                    <a:pt x="399" y="776"/>
                    <a:pt x="498" y="776"/>
                    <a:pt x="578" y="776"/>
                  </a:cubicBezTo>
                  <a:cubicBezTo>
                    <a:pt x="936" y="776"/>
                    <a:pt x="1294" y="677"/>
                    <a:pt x="1592" y="478"/>
                  </a:cubicBezTo>
                  <a:cubicBezTo>
                    <a:pt x="1791" y="796"/>
                    <a:pt x="2109" y="1273"/>
                    <a:pt x="2467" y="1452"/>
                  </a:cubicBezTo>
                  <a:cubicBezTo>
                    <a:pt x="2553" y="1500"/>
                    <a:pt x="2641" y="1521"/>
                    <a:pt x="2724" y="1521"/>
                  </a:cubicBezTo>
                  <a:cubicBezTo>
                    <a:pt x="3027" y="1521"/>
                    <a:pt x="3273" y="1239"/>
                    <a:pt x="3164" y="895"/>
                  </a:cubicBezTo>
                  <a:cubicBezTo>
                    <a:pt x="3124" y="836"/>
                    <a:pt x="2965" y="498"/>
                    <a:pt x="2865" y="498"/>
                  </a:cubicBezTo>
                  <a:cubicBezTo>
                    <a:pt x="2685" y="520"/>
                    <a:pt x="2518" y="529"/>
                    <a:pt x="2364" y="529"/>
                  </a:cubicBezTo>
                  <a:cubicBezTo>
                    <a:pt x="1265" y="529"/>
                    <a:pt x="841" y="35"/>
                    <a:pt x="87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912;p21">
              <a:extLst>
                <a:ext uri="{FF2B5EF4-FFF2-40B4-BE49-F238E27FC236}">
                  <a16:creationId xmlns:a16="http://schemas.microsoft.com/office/drawing/2014/main" id="{20FC7384-D1FF-4032-9E60-A706C57DBF42}"/>
                </a:ext>
              </a:extLst>
            </p:cNvPr>
            <p:cNvSpPr/>
            <p:nvPr/>
          </p:nvSpPr>
          <p:spPr>
            <a:xfrm>
              <a:off x="6464651" y="2348303"/>
              <a:ext cx="139220" cy="178651"/>
            </a:xfrm>
            <a:custGeom>
              <a:avLst/>
              <a:gdLst/>
              <a:ahLst/>
              <a:cxnLst/>
              <a:rect l="l" t="t" r="r" b="b"/>
              <a:pathLst>
                <a:path w="4138" h="5310" extrusionOk="0">
                  <a:moveTo>
                    <a:pt x="736" y="0"/>
                  </a:moveTo>
                  <a:cubicBezTo>
                    <a:pt x="736" y="0"/>
                    <a:pt x="239" y="378"/>
                    <a:pt x="199" y="896"/>
                  </a:cubicBezTo>
                  <a:cubicBezTo>
                    <a:pt x="179" y="1413"/>
                    <a:pt x="0" y="3323"/>
                    <a:pt x="279" y="3701"/>
                  </a:cubicBezTo>
                  <a:cubicBezTo>
                    <a:pt x="449" y="3890"/>
                    <a:pt x="837" y="4080"/>
                    <a:pt x="1287" y="4080"/>
                  </a:cubicBezTo>
                  <a:cubicBezTo>
                    <a:pt x="1309" y="4080"/>
                    <a:pt x="1331" y="4079"/>
                    <a:pt x="1353" y="4078"/>
                  </a:cubicBezTo>
                  <a:lnTo>
                    <a:pt x="1353" y="4078"/>
                  </a:lnTo>
                  <a:lnTo>
                    <a:pt x="1293" y="4098"/>
                  </a:lnTo>
                  <a:lnTo>
                    <a:pt x="1293" y="4715"/>
                  </a:lnTo>
                  <a:cubicBezTo>
                    <a:pt x="1293" y="4715"/>
                    <a:pt x="1373" y="4994"/>
                    <a:pt x="2248" y="5212"/>
                  </a:cubicBezTo>
                  <a:cubicBezTo>
                    <a:pt x="2511" y="5284"/>
                    <a:pt x="2712" y="5309"/>
                    <a:pt x="2866" y="5309"/>
                  </a:cubicBezTo>
                  <a:cubicBezTo>
                    <a:pt x="3225" y="5309"/>
                    <a:pt x="3322" y="5173"/>
                    <a:pt x="3322" y="5173"/>
                  </a:cubicBezTo>
                  <a:lnTo>
                    <a:pt x="3362" y="2805"/>
                  </a:lnTo>
                  <a:cubicBezTo>
                    <a:pt x="3820" y="2766"/>
                    <a:pt x="4138" y="1890"/>
                    <a:pt x="3680" y="1691"/>
                  </a:cubicBezTo>
                  <a:cubicBezTo>
                    <a:pt x="3637" y="1674"/>
                    <a:pt x="3597" y="1666"/>
                    <a:pt x="3559" y="1666"/>
                  </a:cubicBezTo>
                  <a:cubicBezTo>
                    <a:pt x="3213" y="1666"/>
                    <a:pt x="3084" y="2328"/>
                    <a:pt x="3084" y="2328"/>
                  </a:cubicBezTo>
                  <a:cubicBezTo>
                    <a:pt x="3119" y="417"/>
                    <a:pt x="2560" y="241"/>
                    <a:pt x="1934" y="241"/>
                  </a:cubicBezTo>
                  <a:cubicBezTo>
                    <a:pt x="1793" y="241"/>
                    <a:pt x="1648" y="250"/>
                    <a:pt x="1506" y="250"/>
                  </a:cubicBezTo>
                  <a:cubicBezTo>
                    <a:pt x="1223" y="250"/>
                    <a:pt x="950" y="214"/>
                    <a:pt x="736" y="0"/>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913;p21">
              <a:extLst>
                <a:ext uri="{FF2B5EF4-FFF2-40B4-BE49-F238E27FC236}">
                  <a16:creationId xmlns:a16="http://schemas.microsoft.com/office/drawing/2014/main" id="{B081A446-78AA-48B2-B61F-8425A0F4793F}"/>
                </a:ext>
              </a:extLst>
            </p:cNvPr>
            <p:cNvSpPr/>
            <p:nvPr/>
          </p:nvSpPr>
          <p:spPr>
            <a:xfrm>
              <a:off x="6474004" y="2398501"/>
              <a:ext cx="8748" cy="14097"/>
            </a:xfrm>
            <a:custGeom>
              <a:avLst/>
              <a:gdLst/>
              <a:ahLst/>
              <a:cxnLst/>
              <a:rect l="l" t="t" r="r" b="b"/>
              <a:pathLst>
                <a:path w="260" h="419" extrusionOk="0">
                  <a:moveTo>
                    <a:pt x="160" y="0"/>
                  </a:moveTo>
                  <a:cubicBezTo>
                    <a:pt x="100" y="0"/>
                    <a:pt x="21" y="20"/>
                    <a:pt x="21" y="100"/>
                  </a:cubicBezTo>
                  <a:lnTo>
                    <a:pt x="1" y="299"/>
                  </a:lnTo>
                  <a:cubicBezTo>
                    <a:pt x="1" y="358"/>
                    <a:pt x="21" y="418"/>
                    <a:pt x="100" y="418"/>
                  </a:cubicBezTo>
                  <a:cubicBezTo>
                    <a:pt x="180" y="418"/>
                    <a:pt x="220" y="378"/>
                    <a:pt x="220" y="319"/>
                  </a:cubicBezTo>
                  <a:lnTo>
                    <a:pt x="259" y="120"/>
                  </a:lnTo>
                  <a:cubicBezTo>
                    <a:pt x="259" y="80"/>
                    <a:pt x="220" y="0"/>
                    <a:pt x="160"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914;p21">
              <a:extLst>
                <a:ext uri="{FF2B5EF4-FFF2-40B4-BE49-F238E27FC236}">
                  <a16:creationId xmlns:a16="http://schemas.microsoft.com/office/drawing/2014/main" id="{0486DAEF-5C11-4BAB-B615-1ACBECA220A8}"/>
                </a:ext>
              </a:extLst>
            </p:cNvPr>
            <p:cNvSpPr/>
            <p:nvPr/>
          </p:nvSpPr>
          <p:spPr>
            <a:xfrm>
              <a:off x="6471346" y="2443349"/>
              <a:ext cx="42863" cy="48885"/>
            </a:xfrm>
            <a:custGeom>
              <a:avLst/>
              <a:gdLst/>
              <a:ahLst/>
              <a:cxnLst/>
              <a:rect l="l" t="t" r="r" b="b"/>
              <a:pathLst>
                <a:path w="1274" h="1453" fill="none" extrusionOk="0">
                  <a:moveTo>
                    <a:pt x="1273" y="159"/>
                  </a:moveTo>
                  <a:cubicBezTo>
                    <a:pt x="1273" y="159"/>
                    <a:pt x="299" y="1452"/>
                    <a:pt x="0" y="0"/>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 name="Google Shape;915;p21">
              <a:extLst>
                <a:ext uri="{FF2B5EF4-FFF2-40B4-BE49-F238E27FC236}">
                  <a16:creationId xmlns:a16="http://schemas.microsoft.com/office/drawing/2014/main" id="{AF235864-6DEC-4431-ACDE-BC9209C8E8D8}"/>
                </a:ext>
              </a:extLst>
            </p:cNvPr>
            <p:cNvSpPr/>
            <p:nvPr/>
          </p:nvSpPr>
          <p:spPr>
            <a:xfrm>
              <a:off x="6429829" y="2387802"/>
              <a:ext cx="64294" cy="50231"/>
            </a:xfrm>
            <a:custGeom>
              <a:avLst/>
              <a:gdLst/>
              <a:ahLst/>
              <a:cxnLst/>
              <a:rect l="l" t="t" r="r" b="b"/>
              <a:pathLst>
                <a:path w="1911" h="1493" extrusionOk="0">
                  <a:moveTo>
                    <a:pt x="1911" y="0"/>
                  </a:moveTo>
                  <a:lnTo>
                    <a:pt x="1870" y="279"/>
                  </a:lnTo>
                  <a:lnTo>
                    <a:pt x="1870" y="279"/>
                  </a:lnTo>
                  <a:cubicBezTo>
                    <a:pt x="1910" y="119"/>
                    <a:pt x="1911" y="0"/>
                    <a:pt x="1911" y="0"/>
                  </a:cubicBezTo>
                  <a:close/>
                  <a:moveTo>
                    <a:pt x="1870" y="279"/>
                  </a:moveTo>
                  <a:lnTo>
                    <a:pt x="1870" y="279"/>
                  </a:lnTo>
                  <a:cubicBezTo>
                    <a:pt x="1785" y="609"/>
                    <a:pt x="1527" y="1114"/>
                    <a:pt x="737" y="1114"/>
                  </a:cubicBezTo>
                  <a:cubicBezTo>
                    <a:pt x="1" y="1114"/>
                    <a:pt x="1612" y="1413"/>
                    <a:pt x="1692" y="1492"/>
                  </a:cubicBezTo>
                  <a:lnTo>
                    <a:pt x="1870" y="279"/>
                  </a:ln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 name="Google Shape;916;p21">
              <a:extLst>
                <a:ext uri="{FF2B5EF4-FFF2-40B4-BE49-F238E27FC236}">
                  <a16:creationId xmlns:a16="http://schemas.microsoft.com/office/drawing/2014/main" id="{2F8F167F-E63E-480B-8854-834D9A9B8BCF}"/>
                </a:ext>
              </a:extLst>
            </p:cNvPr>
            <p:cNvSpPr/>
            <p:nvPr/>
          </p:nvSpPr>
          <p:spPr>
            <a:xfrm>
              <a:off x="6429829" y="2387802"/>
              <a:ext cx="64294" cy="50231"/>
            </a:xfrm>
            <a:custGeom>
              <a:avLst/>
              <a:gdLst/>
              <a:ahLst/>
              <a:cxnLst/>
              <a:rect l="l" t="t" r="r" b="b"/>
              <a:pathLst>
                <a:path w="1911" h="1493" fill="none" extrusionOk="0">
                  <a:moveTo>
                    <a:pt x="1911" y="0"/>
                  </a:moveTo>
                  <a:cubicBezTo>
                    <a:pt x="1911" y="0"/>
                    <a:pt x="1911" y="1114"/>
                    <a:pt x="737" y="1114"/>
                  </a:cubicBezTo>
                  <a:cubicBezTo>
                    <a:pt x="1" y="1114"/>
                    <a:pt x="1612" y="1413"/>
                    <a:pt x="1692" y="1492"/>
                  </a:cubicBez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 name="Google Shape;917;p21">
              <a:extLst>
                <a:ext uri="{FF2B5EF4-FFF2-40B4-BE49-F238E27FC236}">
                  <a16:creationId xmlns:a16="http://schemas.microsoft.com/office/drawing/2014/main" id="{E549A556-D7B4-41DD-B877-DF5A2936B86E}"/>
                </a:ext>
              </a:extLst>
            </p:cNvPr>
            <p:cNvSpPr/>
            <p:nvPr/>
          </p:nvSpPr>
          <p:spPr>
            <a:xfrm>
              <a:off x="6510138" y="2409200"/>
              <a:ext cx="8075" cy="15443"/>
            </a:xfrm>
            <a:custGeom>
              <a:avLst/>
              <a:gdLst/>
              <a:ahLst/>
              <a:cxnLst/>
              <a:rect l="l" t="t" r="r" b="b"/>
              <a:pathLst>
                <a:path w="240" h="459" extrusionOk="0">
                  <a:moveTo>
                    <a:pt x="120" y="1"/>
                  </a:moveTo>
                  <a:cubicBezTo>
                    <a:pt x="41" y="1"/>
                    <a:pt x="1" y="60"/>
                    <a:pt x="1" y="140"/>
                  </a:cubicBezTo>
                  <a:lnTo>
                    <a:pt x="1" y="319"/>
                  </a:lnTo>
                  <a:cubicBezTo>
                    <a:pt x="1" y="399"/>
                    <a:pt x="41" y="458"/>
                    <a:pt x="120" y="458"/>
                  </a:cubicBezTo>
                  <a:cubicBezTo>
                    <a:pt x="180" y="458"/>
                    <a:pt x="240" y="399"/>
                    <a:pt x="240" y="319"/>
                  </a:cubicBezTo>
                  <a:lnTo>
                    <a:pt x="240" y="140"/>
                  </a:lnTo>
                  <a:cubicBezTo>
                    <a:pt x="240" y="60"/>
                    <a:pt x="200" y="1"/>
                    <a:pt x="120"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 name="Google Shape;918;p21">
              <a:extLst>
                <a:ext uri="{FF2B5EF4-FFF2-40B4-BE49-F238E27FC236}">
                  <a16:creationId xmlns:a16="http://schemas.microsoft.com/office/drawing/2014/main" id="{B2D3822A-414E-4D5A-AA15-D2EF664B729F}"/>
                </a:ext>
              </a:extLst>
            </p:cNvPr>
            <p:cNvSpPr/>
            <p:nvPr/>
          </p:nvSpPr>
          <p:spPr>
            <a:xfrm>
              <a:off x="6442546" y="2314995"/>
              <a:ext cx="230934" cy="256504"/>
            </a:xfrm>
            <a:custGeom>
              <a:avLst/>
              <a:gdLst/>
              <a:ahLst/>
              <a:cxnLst/>
              <a:rect l="l" t="t" r="r" b="b"/>
              <a:pathLst>
                <a:path w="6864" h="7624" extrusionOk="0">
                  <a:moveTo>
                    <a:pt x="3097" y="1"/>
                  </a:moveTo>
                  <a:cubicBezTo>
                    <a:pt x="2995" y="1"/>
                    <a:pt x="2895" y="6"/>
                    <a:pt x="2806" y="16"/>
                  </a:cubicBezTo>
                  <a:cubicBezTo>
                    <a:pt x="2288" y="75"/>
                    <a:pt x="1811" y="215"/>
                    <a:pt x="1334" y="414"/>
                  </a:cubicBezTo>
                  <a:cubicBezTo>
                    <a:pt x="916" y="593"/>
                    <a:pt x="1" y="1110"/>
                    <a:pt x="598" y="1607"/>
                  </a:cubicBezTo>
                  <a:cubicBezTo>
                    <a:pt x="861" y="1841"/>
                    <a:pt x="1109" y="1924"/>
                    <a:pt x="1327" y="1924"/>
                  </a:cubicBezTo>
                  <a:cubicBezTo>
                    <a:pt x="1852" y="1924"/>
                    <a:pt x="2209" y="1448"/>
                    <a:pt x="2209" y="1448"/>
                  </a:cubicBezTo>
                  <a:lnTo>
                    <a:pt x="2209" y="1448"/>
                  </a:lnTo>
                  <a:cubicBezTo>
                    <a:pt x="2209" y="1448"/>
                    <a:pt x="2030" y="2065"/>
                    <a:pt x="2348" y="2144"/>
                  </a:cubicBezTo>
                  <a:cubicBezTo>
                    <a:pt x="2414" y="2161"/>
                    <a:pt x="2477" y="2169"/>
                    <a:pt x="2536" y="2169"/>
                  </a:cubicBezTo>
                  <a:cubicBezTo>
                    <a:pt x="2958" y="2169"/>
                    <a:pt x="3203" y="1786"/>
                    <a:pt x="3203" y="1786"/>
                  </a:cubicBezTo>
                  <a:lnTo>
                    <a:pt x="3203" y="1786"/>
                  </a:lnTo>
                  <a:cubicBezTo>
                    <a:pt x="3203" y="1787"/>
                    <a:pt x="2826" y="2801"/>
                    <a:pt x="3323" y="4054"/>
                  </a:cubicBezTo>
                  <a:cubicBezTo>
                    <a:pt x="3820" y="5287"/>
                    <a:pt x="3064" y="7436"/>
                    <a:pt x="3084" y="7515"/>
                  </a:cubicBezTo>
                  <a:cubicBezTo>
                    <a:pt x="3102" y="7591"/>
                    <a:pt x="3175" y="7623"/>
                    <a:pt x="3286" y="7623"/>
                  </a:cubicBezTo>
                  <a:cubicBezTo>
                    <a:pt x="3906" y="7623"/>
                    <a:pt x="5717" y="6613"/>
                    <a:pt x="5869" y="6461"/>
                  </a:cubicBezTo>
                  <a:cubicBezTo>
                    <a:pt x="6864" y="5427"/>
                    <a:pt x="5770" y="1070"/>
                    <a:pt x="4198" y="613"/>
                  </a:cubicBezTo>
                  <a:lnTo>
                    <a:pt x="4158" y="453"/>
                  </a:lnTo>
                  <a:cubicBezTo>
                    <a:pt x="3999" y="175"/>
                    <a:pt x="3701" y="36"/>
                    <a:pt x="3402" y="16"/>
                  </a:cubicBezTo>
                  <a:cubicBezTo>
                    <a:pt x="3303" y="6"/>
                    <a:pt x="3199" y="1"/>
                    <a:pt x="3097" y="1"/>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 name="Google Shape;919;p21">
              <a:extLst>
                <a:ext uri="{FF2B5EF4-FFF2-40B4-BE49-F238E27FC236}">
                  <a16:creationId xmlns:a16="http://schemas.microsoft.com/office/drawing/2014/main" id="{4854A221-FE17-4726-98E0-1A3AF8295CD8}"/>
                </a:ext>
              </a:extLst>
            </p:cNvPr>
            <p:cNvSpPr/>
            <p:nvPr/>
          </p:nvSpPr>
          <p:spPr>
            <a:xfrm>
              <a:off x="6469327" y="1971486"/>
              <a:ext cx="91041" cy="180737"/>
            </a:xfrm>
            <a:custGeom>
              <a:avLst/>
              <a:gdLst/>
              <a:ahLst/>
              <a:cxnLst/>
              <a:rect l="l" t="t" r="r" b="b"/>
              <a:pathLst>
                <a:path w="2706" h="5372" extrusionOk="0">
                  <a:moveTo>
                    <a:pt x="2706" y="1"/>
                  </a:moveTo>
                  <a:lnTo>
                    <a:pt x="20" y="1572"/>
                  </a:lnTo>
                  <a:lnTo>
                    <a:pt x="0" y="5372"/>
                  </a:lnTo>
                  <a:lnTo>
                    <a:pt x="0" y="5372"/>
                  </a:lnTo>
                  <a:lnTo>
                    <a:pt x="2706" y="3820"/>
                  </a:lnTo>
                  <a:lnTo>
                    <a:pt x="270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 name="Google Shape;920;p21">
              <a:extLst>
                <a:ext uri="{FF2B5EF4-FFF2-40B4-BE49-F238E27FC236}">
                  <a16:creationId xmlns:a16="http://schemas.microsoft.com/office/drawing/2014/main" id="{23D8C649-804A-4CE9-9DC1-CE5FFDE4A782}"/>
                </a:ext>
              </a:extLst>
            </p:cNvPr>
            <p:cNvSpPr/>
            <p:nvPr/>
          </p:nvSpPr>
          <p:spPr>
            <a:xfrm>
              <a:off x="6469327" y="2100008"/>
              <a:ext cx="281132" cy="161997"/>
            </a:xfrm>
            <a:custGeom>
              <a:avLst/>
              <a:gdLst/>
              <a:ahLst/>
              <a:cxnLst/>
              <a:rect l="l" t="t" r="r" b="b"/>
              <a:pathLst>
                <a:path w="8356" h="4815" extrusionOk="0">
                  <a:moveTo>
                    <a:pt x="2706" y="0"/>
                  </a:moveTo>
                  <a:lnTo>
                    <a:pt x="0" y="1552"/>
                  </a:lnTo>
                  <a:lnTo>
                    <a:pt x="5630" y="4814"/>
                  </a:lnTo>
                  <a:lnTo>
                    <a:pt x="8355" y="3243"/>
                  </a:lnTo>
                  <a:lnTo>
                    <a:pt x="270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921;p21">
              <a:extLst>
                <a:ext uri="{FF2B5EF4-FFF2-40B4-BE49-F238E27FC236}">
                  <a16:creationId xmlns:a16="http://schemas.microsoft.com/office/drawing/2014/main" id="{395F250D-10E2-4C59-ABA1-8D76993A4095}"/>
                </a:ext>
              </a:extLst>
            </p:cNvPr>
            <p:cNvSpPr/>
            <p:nvPr/>
          </p:nvSpPr>
          <p:spPr>
            <a:xfrm>
              <a:off x="6658746" y="2209083"/>
              <a:ext cx="91714" cy="179425"/>
            </a:xfrm>
            <a:custGeom>
              <a:avLst/>
              <a:gdLst/>
              <a:ahLst/>
              <a:cxnLst/>
              <a:rect l="l" t="t" r="r" b="b"/>
              <a:pathLst>
                <a:path w="2726" h="5333" extrusionOk="0">
                  <a:moveTo>
                    <a:pt x="2725" y="1"/>
                  </a:moveTo>
                  <a:lnTo>
                    <a:pt x="0" y="1572"/>
                  </a:lnTo>
                  <a:lnTo>
                    <a:pt x="0" y="5332"/>
                  </a:lnTo>
                  <a:lnTo>
                    <a:pt x="2686" y="3761"/>
                  </a:lnTo>
                  <a:lnTo>
                    <a:pt x="2725"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 name="Google Shape;922;p21">
              <a:extLst>
                <a:ext uri="{FF2B5EF4-FFF2-40B4-BE49-F238E27FC236}">
                  <a16:creationId xmlns:a16="http://schemas.microsoft.com/office/drawing/2014/main" id="{B7466EEC-B6EE-4EC8-8AAE-2979669B946F}"/>
                </a:ext>
              </a:extLst>
            </p:cNvPr>
            <p:cNvSpPr/>
            <p:nvPr/>
          </p:nvSpPr>
          <p:spPr>
            <a:xfrm>
              <a:off x="6470000" y="1719186"/>
              <a:ext cx="91041" cy="178718"/>
            </a:xfrm>
            <a:custGeom>
              <a:avLst/>
              <a:gdLst/>
              <a:ahLst/>
              <a:cxnLst/>
              <a:rect l="l" t="t" r="r" b="b"/>
              <a:pathLst>
                <a:path w="2706" h="5312" extrusionOk="0">
                  <a:moveTo>
                    <a:pt x="2706" y="0"/>
                  </a:moveTo>
                  <a:lnTo>
                    <a:pt x="0" y="1572"/>
                  </a:lnTo>
                  <a:lnTo>
                    <a:pt x="0" y="5312"/>
                  </a:lnTo>
                  <a:lnTo>
                    <a:pt x="2706" y="3760"/>
                  </a:lnTo>
                  <a:lnTo>
                    <a:pt x="270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 name="Google Shape;923;p21">
              <a:extLst>
                <a:ext uri="{FF2B5EF4-FFF2-40B4-BE49-F238E27FC236}">
                  <a16:creationId xmlns:a16="http://schemas.microsoft.com/office/drawing/2014/main" id="{F18C1EFF-DFF5-4A2C-BC65-4D16EEBD939D}"/>
                </a:ext>
              </a:extLst>
            </p:cNvPr>
            <p:cNvSpPr/>
            <p:nvPr/>
          </p:nvSpPr>
          <p:spPr>
            <a:xfrm>
              <a:off x="6470000" y="1845689"/>
              <a:ext cx="272418" cy="157287"/>
            </a:xfrm>
            <a:custGeom>
              <a:avLst/>
              <a:gdLst/>
              <a:ahLst/>
              <a:cxnLst/>
              <a:rect l="l" t="t" r="r" b="b"/>
              <a:pathLst>
                <a:path w="8097" h="4675" extrusionOk="0">
                  <a:moveTo>
                    <a:pt x="2706" y="0"/>
                  </a:moveTo>
                  <a:lnTo>
                    <a:pt x="0" y="1552"/>
                  </a:lnTo>
                  <a:lnTo>
                    <a:pt x="5391" y="4675"/>
                  </a:lnTo>
                  <a:lnTo>
                    <a:pt x="8097" y="3103"/>
                  </a:lnTo>
                  <a:lnTo>
                    <a:pt x="270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 name="Google Shape;924;p21">
              <a:extLst>
                <a:ext uri="{FF2B5EF4-FFF2-40B4-BE49-F238E27FC236}">
                  <a16:creationId xmlns:a16="http://schemas.microsoft.com/office/drawing/2014/main" id="{51A11682-D513-4C73-A879-90BD7B6003A0}"/>
                </a:ext>
              </a:extLst>
            </p:cNvPr>
            <p:cNvSpPr/>
            <p:nvPr/>
          </p:nvSpPr>
          <p:spPr>
            <a:xfrm>
              <a:off x="6651377" y="1950088"/>
              <a:ext cx="91041" cy="180064"/>
            </a:xfrm>
            <a:custGeom>
              <a:avLst/>
              <a:gdLst/>
              <a:ahLst/>
              <a:cxnLst/>
              <a:rect l="l" t="t" r="r" b="b"/>
              <a:pathLst>
                <a:path w="2706" h="5352" extrusionOk="0">
                  <a:moveTo>
                    <a:pt x="2706" y="0"/>
                  </a:moveTo>
                  <a:lnTo>
                    <a:pt x="0" y="1572"/>
                  </a:lnTo>
                  <a:lnTo>
                    <a:pt x="0" y="5351"/>
                  </a:lnTo>
                  <a:lnTo>
                    <a:pt x="2706" y="3780"/>
                  </a:lnTo>
                  <a:lnTo>
                    <a:pt x="270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 name="Google Shape;925;p21">
              <a:extLst>
                <a:ext uri="{FF2B5EF4-FFF2-40B4-BE49-F238E27FC236}">
                  <a16:creationId xmlns:a16="http://schemas.microsoft.com/office/drawing/2014/main" id="{26C6CFB5-58EF-4331-8A42-7DC1F2BB022C}"/>
                </a:ext>
              </a:extLst>
            </p:cNvPr>
            <p:cNvSpPr/>
            <p:nvPr/>
          </p:nvSpPr>
          <p:spPr>
            <a:xfrm>
              <a:off x="6343497" y="1572597"/>
              <a:ext cx="317266" cy="815908"/>
            </a:xfrm>
            <a:custGeom>
              <a:avLst/>
              <a:gdLst/>
              <a:ahLst/>
              <a:cxnLst/>
              <a:rect l="l" t="t" r="r" b="b"/>
              <a:pathLst>
                <a:path w="9430" h="24251" extrusionOk="0">
                  <a:moveTo>
                    <a:pt x="60" y="1"/>
                  </a:moveTo>
                  <a:lnTo>
                    <a:pt x="1" y="18859"/>
                  </a:lnTo>
                  <a:lnTo>
                    <a:pt x="9370" y="24250"/>
                  </a:lnTo>
                  <a:lnTo>
                    <a:pt x="9370" y="20490"/>
                  </a:lnTo>
                  <a:lnTo>
                    <a:pt x="3740" y="17228"/>
                  </a:lnTo>
                  <a:lnTo>
                    <a:pt x="3760" y="13428"/>
                  </a:lnTo>
                  <a:lnTo>
                    <a:pt x="9151" y="16571"/>
                  </a:lnTo>
                  <a:lnTo>
                    <a:pt x="9151" y="12792"/>
                  </a:lnTo>
                  <a:lnTo>
                    <a:pt x="3760" y="9669"/>
                  </a:lnTo>
                  <a:lnTo>
                    <a:pt x="3760" y="5929"/>
                  </a:lnTo>
                  <a:lnTo>
                    <a:pt x="9410" y="9171"/>
                  </a:lnTo>
                  <a:lnTo>
                    <a:pt x="9430" y="5432"/>
                  </a:lnTo>
                  <a:lnTo>
                    <a:pt x="60"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 name="Google Shape;926;p21">
              <a:extLst>
                <a:ext uri="{FF2B5EF4-FFF2-40B4-BE49-F238E27FC236}">
                  <a16:creationId xmlns:a16="http://schemas.microsoft.com/office/drawing/2014/main" id="{A9738110-99AB-4C11-82E7-D46F810ABB7B}"/>
                </a:ext>
              </a:extLst>
            </p:cNvPr>
            <p:cNvSpPr/>
            <p:nvPr/>
          </p:nvSpPr>
          <p:spPr>
            <a:xfrm>
              <a:off x="6660058" y="1702431"/>
              <a:ext cx="91075" cy="178752"/>
            </a:xfrm>
            <a:custGeom>
              <a:avLst/>
              <a:gdLst/>
              <a:ahLst/>
              <a:cxnLst/>
              <a:rect l="l" t="t" r="r" b="b"/>
              <a:pathLst>
                <a:path w="2707" h="5313" extrusionOk="0">
                  <a:moveTo>
                    <a:pt x="2706" y="1"/>
                  </a:moveTo>
                  <a:lnTo>
                    <a:pt x="21" y="1573"/>
                  </a:lnTo>
                  <a:lnTo>
                    <a:pt x="1" y="5312"/>
                  </a:lnTo>
                  <a:lnTo>
                    <a:pt x="1" y="5312"/>
                  </a:lnTo>
                  <a:lnTo>
                    <a:pt x="2706" y="3761"/>
                  </a:lnTo>
                  <a:lnTo>
                    <a:pt x="2706" y="1"/>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3" name="Google Shape;927;p21">
              <a:extLst>
                <a:ext uri="{FF2B5EF4-FFF2-40B4-BE49-F238E27FC236}">
                  <a16:creationId xmlns:a16="http://schemas.microsoft.com/office/drawing/2014/main" id="{772F525E-42A2-4BB4-A3D7-9390095A94A0}"/>
                </a:ext>
              </a:extLst>
            </p:cNvPr>
            <p:cNvSpPr/>
            <p:nvPr/>
          </p:nvSpPr>
          <p:spPr>
            <a:xfrm>
              <a:off x="6345516" y="1519742"/>
              <a:ext cx="405616" cy="235611"/>
            </a:xfrm>
            <a:custGeom>
              <a:avLst/>
              <a:gdLst/>
              <a:ahLst/>
              <a:cxnLst/>
              <a:rect l="l" t="t" r="r" b="b"/>
              <a:pathLst>
                <a:path w="12056" h="7003" extrusionOk="0">
                  <a:moveTo>
                    <a:pt x="2686" y="0"/>
                  </a:moveTo>
                  <a:lnTo>
                    <a:pt x="0" y="1572"/>
                  </a:lnTo>
                  <a:lnTo>
                    <a:pt x="9370" y="7003"/>
                  </a:lnTo>
                  <a:lnTo>
                    <a:pt x="12055" y="5431"/>
                  </a:lnTo>
                  <a:lnTo>
                    <a:pt x="2686" y="0"/>
                  </a:lnTo>
                  <a:close/>
                </a:path>
              </a:pathLst>
            </a:custGeom>
            <a:solidFill>
              <a:srgbClr val="4347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4" name="Google Shape;928;p21">
              <a:extLst>
                <a:ext uri="{FF2B5EF4-FFF2-40B4-BE49-F238E27FC236}">
                  <a16:creationId xmlns:a16="http://schemas.microsoft.com/office/drawing/2014/main" id="{5D5C665B-FA6E-4157-A8AE-133443D2B385}"/>
                </a:ext>
              </a:extLst>
            </p:cNvPr>
            <p:cNvSpPr/>
            <p:nvPr/>
          </p:nvSpPr>
          <p:spPr>
            <a:xfrm>
              <a:off x="6660731" y="1702431"/>
              <a:ext cx="90402" cy="52922"/>
            </a:xfrm>
            <a:custGeom>
              <a:avLst/>
              <a:gdLst/>
              <a:ahLst/>
              <a:cxnLst/>
              <a:rect l="l" t="t" r="r" b="b"/>
              <a:pathLst>
                <a:path w="2687" h="1573" fill="none" extrusionOk="0">
                  <a:moveTo>
                    <a:pt x="2686" y="1"/>
                  </a:moveTo>
                  <a:lnTo>
                    <a:pt x="1" y="1573"/>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5" name="Google Shape;929;p21">
              <a:extLst>
                <a:ext uri="{FF2B5EF4-FFF2-40B4-BE49-F238E27FC236}">
                  <a16:creationId xmlns:a16="http://schemas.microsoft.com/office/drawing/2014/main" id="{EF8C4EC6-4FDD-4492-BB9E-E45E73630273}"/>
                </a:ext>
              </a:extLst>
            </p:cNvPr>
            <p:cNvSpPr/>
            <p:nvPr/>
          </p:nvSpPr>
          <p:spPr>
            <a:xfrm>
              <a:off x="6470000" y="1845689"/>
              <a:ext cx="91041" cy="52216"/>
            </a:xfrm>
            <a:custGeom>
              <a:avLst/>
              <a:gdLst/>
              <a:ahLst/>
              <a:cxnLst/>
              <a:rect l="l" t="t" r="r" b="b"/>
              <a:pathLst>
                <a:path w="2706" h="1552" fill="none" extrusionOk="0">
                  <a:moveTo>
                    <a:pt x="2706" y="0"/>
                  </a:moveTo>
                  <a:lnTo>
                    <a:pt x="0" y="155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6" name="Google Shape;930;p21">
              <a:extLst>
                <a:ext uri="{FF2B5EF4-FFF2-40B4-BE49-F238E27FC236}">
                  <a16:creationId xmlns:a16="http://schemas.microsoft.com/office/drawing/2014/main" id="{FC609C42-7861-4E3D-8E7D-99A80673C2F9}"/>
                </a:ext>
              </a:extLst>
            </p:cNvPr>
            <p:cNvSpPr/>
            <p:nvPr/>
          </p:nvSpPr>
          <p:spPr>
            <a:xfrm>
              <a:off x="6651377" y="1950088"/>
              <a:ext cx="91041" cy="52889"/>
            </a:xfrm>
            <a:custGeom>
              <a:avLst/>
              <a:gdLst/>
              <a:ahLst/>
              <a:cxnLst/>
              <a:rect l="l" t="t" r="r" b="b"/>
              <a:pathLst>
                <a:path w="2706" h="1572" fill="none" extrusionOk="0">
                  <a:moveTo>
                    <a:pt x="2706" y="0"/>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7" name="Google Shape;931;p21">
              <a:extLst>
                <a:ext uri="{FF2B5EF4-FFF2-40B4-BE49-F238E27FC236}">
                  <a16:creationId xmlns:a16="http://schemas.microsoft.com/office/drawing/2014/main" id="{FB100A81-C543-438B-A6A4-D5A794C49755}"/>
                </a:ext>
              </a:extLst>
            </p:cNvPr>
            <p:cNvSpPr/>
            <p:nvPr/>
          </p:nvSpPr>
          <p:spPr>
            <a:xfrm>
              <a:off x="6469327" y="2100008"/>
              <a:ext cx="91041" cy="52216"/>
            </a:xfrm>
            <a:custGeom>
              <a:avLst/>
              <a:gdLst/>
              <a:ahLst/>
              <a:cxnLst/>
              <a:rect l="l" t="t" r="r" b="b"/>
              <a:pathLst>
                <a:path w="2706" h="1552" fill="none" extrusionOk="0">
                  <a:moveTo>
                    <a:pt x="2706" y="0"/>
                  </a:moveTo>
                  <a:lnTo>
                    <a:pt x="0" y="155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8" name="Google Shape;932;p21">
              <a:extLst>
                <a:ext uri="{FF2B5EF4-FFF2-40B4-BE49-F238E27FC236}">
                  <a16:creationId xmlns:a16="http://schemas.microsoft.com/office/drawing/2014/main" id="{E46C6C3A-C642-4DBA-98CB-E4E61BBCA208}"/>
                </a:ext>
              </a:extLst>
            </p:cNvPr>
            <p:cNvSpPr/>
            <p:nvPr/>
          </p:nvSpPr>
          <p:spPr>
            <a:xfrm>
              <a:off x="6658746" y="2209083"/>
              <a:ext cx="91714" cy="52922"/>
            </a:xfrm>
            <a:custGeom>
              <a:avLst/>
              <a:gdLst/>
              <a:ahLst/>
              <a:cxnLst/>
              <a:rect l="l" t="t" r="r" b="b"/>
              <a:pathLst>
                <a:path w="2726" h="1573" fill="none" extrusionOk="0">
                  <a:moveTo>
                    <a:pt x="2725" y="1"/>
                  </a:moveTo>
                  <a:lnTo>
                    <a:pt x="0" y="1572"/>
                  </a:lnTo>
                </a:path>
              </a:pathLst>
            </a:custGeom>
            <a:noFill/>
            <a:ln w="44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9" name="Google Shape;933;p21">
              <a:extLst>
                <a:ext uri="{FF2B5EF4-FFF2-40B4-BE49-F238E27FC236}">
                  <a16:creationId xmlns:a16="http://schemas.microsoft.com/office/drawing/2014/main" id="{D86749B3-FC61-423A-B777-8F0D8AF3CF6A}"/>
                </a:ext>
              </a:extLst>
            </p:cNvPr>
            <p:cNvSpPr/>
            <p:nvPr/>
          </p:nvSpPr>
          <p:spPr>
            <a:xfrm>
              <a:off x="6672102" y="2293598"/>
              <a:ext cx="113987" cy="131852"/>
            </a:xfrm>
            <a:custGeom>
              <a:avLst/>
              <a:gdLst/>
              <a:ahLst/>
              <a:cxnLst/>
              <a:rect l="l" t="t" r="r" b="b"/>
              <a:pathLst>
                <a:path w="3388" h="3919" extrusionOk="0">
                  <a:moveTo>
                    <a:pt x="2229" y="1"/>
                  </a:moveTo>
                  <a:cubicBezTo>
                    <a:pt x="2214" y="1"/>
                    <a:pt x="2201" y="5"/>
                    <a:pt x="2189" y="15"/>
                  </a:cubicBezTo>
                  <a:cubicBezTo>
                    <a:pt x="1970" y="214"/>
                    <a:pt x="2328" y="930"/>
                    <a:pt x="2328" y="930"/>
                  </a:cubicBezTo>
                  <a:cubicBezTo>
                    <a:pt x="2328" y="930"/>
                    <a:pt x="1886" y="133"/>
                    <a:pt x="1716" y="133"/>
                  </a:cubicBezTo>
                  <a:cubicBezTo>
                    <a:pt x="1673" y="133"/>
                    <a:pt x="1648" y="185"/>
                    <a:pt x="1652" y="314"/>
                  </a:cubicBezTo>
                  <a:cubicBezTo>
                    <a:pt x="1664" y="691"/>
                    <a:pt x="1729" y="912"/>
                    <a:pt x="1777" y="1027"/>
                  </a:cubicBezTo>
                  <a:lnTo>
                    <a:pt x="1777" y="1027"/>
                  </a:lnTo>
                  <a:cubicBezTo>
                    <a:pt x="1675" y="841"/>
                    <a:pt x="1457" y="466"/>
                    <a:pt x="1343" y="466"/>
                  </a:cubicBezTo>
                  <a:cubicBezTo>
                    <a:pt x="1294" y="466"/>
                    <a:pt x="1264" y="539"/>
                    <a:pt x="1274" y="731"/>
                  </a:cubicBezTo>
                  <a:lnTo>
                    <a:pt x="1334" y="1507"/>
                  </a:lnTo>
                  <a:cubicBezTo>
                    <a:pt x="1334" y="1507"/>
                    <a:pt x="1099" y="1003"/>
                    <a:pt x="1008" y="1003"/>
                  </a:cubicBezTo>
                  <a:cubicBezTo>
                    <a:pt x="981" y="1003"/>
                    <a:pt x="966" y="1049"/>
                    <a:pt x="976" y="1169"/>
                  </a:cubicBezTo>
                  <a:lnTo>
                    <a:pt x="1035" y="1706"/>
                  </a:lnTo>
                  <a:cubicBezTo>
                    <a:pt x="1035" y="1706"/>
                    <a:pt x="1" y="2084"/>
                    <a:pt x="160" y="2482"/>
                  </a:cubicBezTo>
                  <a:cubicBezTo>
                    <a:pt x="339" y="2880"/>
                    <a:pt x="160" y="3894"/>
                    <a:pt x="439" y="3894"/>
                  </a:cubicBezTo>
                  <a:cubicBezTo>
                    <a:pt x="521" y="3894"/>
                    <a:pt x="657" y="3919"/>
                    <a:pt x="800" y="3919"/>
                  </a:cubicBezTo>
                  <a:cubicBezTo>
                    <a:pt x="1104" y="3919"/>
                    <a:pt x="1441" y="3808"/>
                    <a:pt x="1374" y="3118"/>
                  </a:cubicBezTo>
                  <a:cubicBezTo>
                    <a:pt x="1374" y="3118"/>
                    <a:pt x="1195" y="2343"/>
                    <a:pt x="2328" y="2044"/>
                  </a:cubicBezTo>
                  <a:cubicBezTo>
                    <a:pt x="3388" y="1760"/>
                    <a:pt x="2522" y="1"/>
                    <a:pt x="2229" y="1"/>
                  </a:cubicBezTo>
                  <a:close/>
                </a:path>
              </a:pathLst>
            </a:custGeom>
            <a:solidFill>
              <a:srgbClr val="F0A6A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0" name="Google Shape;934;p21">
              <a:extLst>
                <a:ext uri="{FF2B5EF4-FFF2-40B4-BE49-F238E27FC236}">
                  <a16:creationId xmlns:a16="http://schemas.microsoft.com/office/drawing/2014/main" id="{63E74D75-FA37-4D3A-B8EB-F349FE3D37C8}"/>
                </a:ext>
              </a:extLst>
            </p:cNvPr>
            <p:cNvSpPr/>
            <p:nvPr/>
          </p:nvSpPr>
          <p:spPr>
            <a:xfrm>
              <a:off x="6551655" y="2382318"/>
              <a:ext cx="222893" cy="322750"/>
            </a:xfrm>
            <a:custGeom>
              <a:avLst/>
              <a:gdLst/>
              <a:ahLst/>
              <a:cxnLst/>
              <a:rect l="l" t="t" r="r" b="b"/>
              <a:pathLst>
                <a:path w="6625" h="9593" extrusionOk="0">
                  <a:moveTo>
                    <a:pt x="5454" y="0"/>
                  </a:moveTo>
                  <a:cubicBezTo>
                    <a:pt x="5324" y="0"/>
                    <a:pt x="5185" y="11"/>
                    <a:pt x="5033" y="24"/>
                  </a:cubicBezTo>
                  <a:cubicBezTo>
                    <a:pt x="4377" y="103"/>
                    <a:pt x="3621" y="760"/>
                    <a:pt x="3621" y="760"/>
                  </a:cubicBezTo>
                  <a:cubicBezTo>
                    <a:pt x="3621" y="760"/>
                    <a:pt x="3521" y="2709"/>
                    <a:pt x="3462" y="3644"/>
                  </a:cubicBezTo>
                  <a:cubicBezTo>
                    <a:pt x="3442" y="4082"/>
                    <a:pt x="3342" y="4440"/>
                    <a:pt x="3243" y="4738"/>
                  </a:cubicBezTo>
                  <a:cubicBezTo>
                    <a:pt x="3223" y="4758"/>
                    <a:pt x="2944" y="5256"/>
                    <a:pt x="2527" y="5276"/>
                  </a:cubicBezTo>
                  <a:cubicBezTo>
                    <a:pt x="2049" y="5315"/>
                    <a:pt x="1353" y="5634"/>
                    <a:pt x="1353" y="5634"/>
                  </a:cubicBezTo>
                  <a:cubicBezTo>
                    <a:pt x="1353" y="5634"/>
                    <a:pt x="1154" y="6330"/>
                    <a:pt x="1671" y="6748"/>
                  </a:cubicBezTo>
                  <a:lnTo>
                    <a:pt x="1631" y="6807"/>
                  </a:lnTo>
                  <a:cubicBezTo>
                    <a:pt x="1154" y="7344"/>
                    <a:pt x="0" y="8220"/>
                    <a:pt x="537" y="9055"/>
                  </a:cubicBezTo>
                  <a:cubicBezTo>
                    <a:pt x="756" y="9415"/>
                    <a:pt x="1148" y="9592"/>
                    <a:pt x="1571" y="9592"/>
                  </a:cubicBezTo>
                  <a:cubicBezTo>
                    <a:pt x="1802" y="9592"/>
                    <a:pt x="2043" y="9539"/>
                    <a:pt x="2268" y="9433"/>
                  </a:cubicBezTo>
                  <a:cubicBezTo>
                    <a:pt x="3163" y="9015"/>
                    <a:pt x="4218" y="8021"/>
                    <a:pt x="4834" y="7265"/>
                  </a:cubicBezTo>
                  <a:cubicBezTo>
                    <a:pt x="5630" y="6330"/>
                    <a:pt x="6167" y="5176"/>
                    <a:pt x="6306" y="3943"/>
                  </a:cubicBezTo>
                  <a:cubicBezTo>
                    <a:pt x="6326" y="3585"/>
                    <a:pt x="6625" y="720"/>
                    <a:pt x="6505" y="680"/>
                  </a:cubicBezTo>
                  <a:cubicBezTo>
                    <a:pt x="6227" y="125"/>
                    <a:pt x="5902" y="0"/>
                    <a:pt x="5454" y="0"/>
                  </a:cubicBezTo>
                  <a:close/>
                </a:path>
              </a:pathLst>
            </a:custGeom>
            <a:solidFill>
              <a:srgbClr val="1D1D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5904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BD5BAEF8-04EE-4148-AB9D-25427A92689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 y="0"/>
            <a:ext cx="12192001" cy="6867541"/>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58900"/>
            <a:ext cx="6348413" cy="4140200"/>
          </a:xfrm>
          <a:prstGeom prst="rect">
            <a:avLst/>
          </a:prstGeom>
          <a:solidFill>
            <a:schemeClr val="accent1">
              <a:lumMod val="40000"/>
              <a:lumOff val="60000"/>
            </a:schemeClr>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400" b="1" i="1" dirty="0">
                <a:solidFill>
                  <a:schemeClr val="tx1">
                    <a:lumMod val="95000"/>
                    <a:lumOff val="5000"/>
                    <a:alpha val="75000"/>
                  </a:schemeClr>
                </a:solidFill>
                <a:latin typeface="Agency FB" panose="020B0503020202020204" pitchFamily="34" charset="0"/>
                <a:cs typeface="Arial"/>
              </a:rPr>
              <a:t>BATCH-9</a:t>
            </a:r>
          </a:p>
          <a:p>
            <a:pPr marL="0" marR="5080" indent="0">
              <a:buFont typeface="Arial" panose="020B0604020202020204" pitchFamily="34" charset="0"/>
              <a:buNone/>
            </a:pPr>
            <a:r>
              <a:rPr lang="en-US" sz="2400" b="1" i="1" spc="70" dirty="0">
                <a:solidFill>
                  <a:schemeClr val="tx1">
                    <a:lumMod val="95000"/>
                    <a:lumOff val="5000"/>
                    <a:alpha val="75000"/>
                  </a:schemeClr>
                </a:solidFill>
                <a:latin typeface="Agency FB" panose="020B0503020202020204" pitchFamily="34" charset="0"/>
                <a:cs typeface="Arial"/>
              </a:rPr>
              <a:t>GUIDE- Mounika mam</a:t>
            </a:r>
            <a:endParaRPr lang="en-US" sz="2400" b="1" i="1" dirty="0">
              <a:solidFill>
                <a:schemeClr val="tx1">
                  <a:lumMod val="95000"/>
                  <a:lumOff val="5000"/>
                  <a:alpha val="75000"/>
                </a:schemeClr>
              </a:solidFill>
              <a:latin typeface="Agency FB" panose="020B0503020202020204" pitchFamily="34" charset="0"/>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3">
                <a:lumMod val="90000"/>
                <a:lumOff val="10000"/>
              </a:schemeClr>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a:normAutofit/>
          </a:bodyPr>
          <a:lstStyle/>
          <a:p>
            <a:r>
              <a:rPr lang="en-US" sz="5000" dirty="0">
                <a:solidFill>
                  <a:schemeClr val="tx1">
                    <a:lumMod val="95000"/>
                    <a:lumOff val="5000"/>
                  </a:schemeClr>
                </a:solidFill>
              </a:rPr>
              <a:t>THANK YOU!</a:t>
            </a:r>
          </a:p>
        </p:txBody>
      </p:sp>
      <p:pic>
        <p:nvPicPr>
          <p:cNvPr id="11" name="Graphic 10" descr="Person icon">
            <a:extLst>
              <a:ext uri="{FF2B5EF4-FFF2-40B4-BE49-F238E27FC236}">
                <a16:creationId xmlns:a16="http://schemas.microsoft.com/office/drawing/2014/main" id="{623730AD-04DB-4D31-90B9-486007BC48F8}"/>
              </a:ext>
            </a:extLst>
          </p:cNvPr>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1006357" y="3994227"/>
            <a:ext cx="342900" cy="352425"/>
          </a:xfrm>
          <a:prstGeom prst="rect">
            <a:avLst/>
          </a:prstGeom>
        </p:spPr>
      </p:pic>
      <p:pic>
        <p:nvPicPr>
          <p:cNvPr id="13" name="Graphic 12" descr="Phone icon">
            <a:extLst>
              <a:ext uri="{FF2B5EF4-FFF2-40B4-BE49-F238E27FC236}">
                <a16:creationId xmlns:a16="http://schemas.microsoft.com/office/drawing/2014/main" id="{E1FE68E0-BC77-4B86-BF40-6A4FF5062F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822" y="3470503"/>
            <a:ext cx="342900" cy="342900"/>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a:effectLst>
            <a:outerShdw blurRad="50800" dist="50800" dir="5400000" algn="ctr" rotWithShape="0">
              <a:srgbClr val="000000"/>
            </a:outerShdw>
          </a:effectLst>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941537"/>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3" y="1690689"/>
            <a:ext cx="2983732" cy="1593879"/>
          </a:xfrm>
        </p:spPr>
        <p:txBody>
          <a:bodyPr>
            <a:noAutofit/>
          </a:bodyPr>
          <a:lstStyle/>
          <a:p>
            <a:pPr marL="12700">
              <a:lnSpc>
                <a:spcPct val="120000"/>
              </a:lnSpc>
              <a:spcBef>
                <a:spcPts val="100"/>
              </a:spcBef>
            </a:pPr>
            <a:r>
              <a:rPr lang="en-US" sz="2400" b="1" dirty="0">
                <a:solidFill>
                  <a:schemeClr val="bg1"/>
                </a:solidFill>
              </a:rPr>
              <a:t>ESP32</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(Wifi Module) </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148965" cy="1581742"/>
          </a:xfrm>
        </p:spPr>
        <p:txBody>
          <a:bodyPr>
            <a:noAutofit/>
          </a:bodyPr>
          <a:lstStyle/>
          <a:p>
            <a:pPr marL="12700">
              <a:lnSpc>
                <a:spcPct val="120000"/>
              </a:lnSpc>
              <a:spcBef>
                <a:spcPts val="100"/>
              </a:spcBef>
            </a:pPr>
            <a:r>
              <a:rPr lang="en-US" sz="2400" b="1" dirty="0">
                <a:solidFill>
                  <a:schemeClr val="bg1"/>
                </a:solidFill>
              </a:rPr>
              <a:t>SIM800A</a:t>
            </a:r>
          </a:p>
          <a:p>
            <a:pPr marR="5080">
              <a:lnSpc>
                <a:spcPct val="100000"/>
              </a:lnSpc>
              <a:spcBef>
                <a:spcPts val="600"/>
              </a:spcBef>
            </a:pPr>
            <a:r>
              <a:rPr lang="en-US" sz="2000" i="1" spc="-15" dirty="0">
                <a:solidFill>
                  <a:schemeClr val="bg2">
                    <a:lumMod val="20000"/>
                    <a:lumOff val="80000"/>
                  </a:schemeClr>
                </a:solidFill>
                <a:cs typeface="Arial"/>
              </a:rPr>
              <a:t>(Gsm Module)</a:t>
            </a:r>
            <a:endParaRPr lang="en-US" sz="1800" i="1" spc="-15" dirty="0">
              <a:solidFill>
                <a:schemeClr val="bg2">
                  <a:lumMod val="20000"/>
                  <a:lumOff val="80000"/>
                </a:schemeClr>
              </a:solidFill>
              <a:cs typeface="Arial"/>
            </a:endParaRP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5</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normAutofit/>
          </a:bodyPr>
          <a:lstStyle/>
          <a:p>
            <a:pPr algn="ctr"/>
            <a:r>
              <a:rPr lang="en-US" sz="4000" dirty="0">
                <a:ln>
                  <a:solidFill>
                    <a:schemeClr val="tx1">
                      <a:lumMod val="95000"/>
                      <a:lumOff val="5000"/>
                    </a:schemeClr>
                  </a:solidFill>
                </a:ln>
                <a:solidFill>
                  <a:srgbClr val="FFFF00"/>
                </a:solidFill>
              </a:rPr>
              <a:t>COMPONENTS</a:t>
            </a:r>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1581743"/>
          </a:xfrm>
        </p:spPr>
        <p:txBody>
          <a:bodyPr>
            <a:noAutofit/>
          </a:bodyPr>
          <a:lstStyle/>
          <a:p>
            <a:pPr marL="12700">
              <a:lnSpc>
                <a:spcPct val="120000"/>
              </a:lnSpc>
              <a:spcBef>
                <a:spcPts val="100"/>
              </a:spcBef>
            </a:pPr>
            <a:r>
              <a:rPr lang="en-US" sz="2400" b="1" dirty="0">
                <a:solidFill>
                  <a:schemeClr val="bg1"/>
                </a:solidFill>
              </a:rPr>
              <a:t>ARDUINO MEGA</a:t>
            </a:r>
          </a:p>
          <a:p>
            <a:pPr marR="5080">
              <a:lnSpc>
                <a:spcPct val="100000"/>
              </a:lnSpc>
              <a:spcBef>
                <a:spcPts val="600"/>
              </a:spcBef>
            </a:pPr>
            <a:r>
              <a:rPr lang="en-US" sz="2000" i="1" spc="-15" dirty="0">
                <a:solidFill>
                  <a:schemeClr val="bg2">
                    <a:lumMod val="20000"/>
                    <a:lumOff val="80000"/>
                  </a:schemeClr>
                </a:solidFill>
                <a:cs typeface="Arial"/>
              </a:rPr>
              <a:t>(Programmable microcontroller unit)</a:t>
            </a:r>
          </a:p>
          <a:p>
            <a:pPr marR="5080">
              <a:lnSpc>
                <a:spcPct val="120000"/>
              </a:lnSpc>
              <a:spcBef>
                <a:spcPts val="600"/>
              </a:spcBef>
            </a:pPr>
            <a:endParaRPr lang="en-US" sz="1800" i="1" spc="-15" dirty="0">
              <a:solidFill>
                <a:schemeClr val="bg2">
                  <a:lumMod val="20000"/>
                  <a:lumOff val="80000"/>
                </a:schemeClr>
              </a:solidFill>
              <a:cs typeface="Arial"/>
            </a:endParaRP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622108"/>
            <a:ext cx="3148965" cy="1581742"/>
          </a:xfrm>
        </p:spPr>
        <p:txBody>
          <a:bodyPr>
            <a:noAutofit/>
          </a:bodyPr>
          <a:lstStyle/>
          <a:p>
            <a:pPr marL="12700">
              <a:lnSpc>
                <a:spcPct val="120000"/>
              </a:lnSpc>
              <a:spcBef>
                <a:spcPts val="100"/>
              </a:spcBef>
            </a:pPr>
            <a:r>
              <a:rPr lang="en-US" sz="2400" b="1" dirty="0">
                <a:solidFill>
                  <a:schemeClr val="bg1"/>
                </a:solidFill>
              </a:rPr>
              <a:t>GY906</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(Temperature sensor module)</a:t>
            </a:r>
            <a:endParaRPr lang="en-US" i="1" spc="-15" dirty="0">
              <a:solidFill>
                <a:schemeClr val="bg2">
                  <a:lumMod val="20000"/>
                  <a:lumOff val="80000"/>
                </a:schemeClr>
              </a:solidFill>
              <a:cs typeface="Arial"/>
            </a:endParaRPr>
          </a:p>
          <a:p>
            <a:pPr marR="5080">
              <a:lnSpc>
                <a:spcPct val="100000"/>
              </a:lnSpc>
              <a:spcBef>
                <a:spcPts val="600"/>
              </a:spcBef>
            </a:pPr>
            <a:endParaRPr lang="en-US" sz="1400" i="1" spc="-15" dirty="0">
              <a:solidFill>
                <a:schemeClr val="bg2">
                  <a:lumMod val="20000"/>
                  <a:lumOff val="80000"/>
                </a:schemeClr>
              </a:solidFill>
              <a:cs typeface="Arial"/>
            </a:endParaRP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622107"/>
            <a:ext cx="3690011" cy="1581743"/>
          </a:xfrm>
        </p:spPr>
        <p:txBody>
          <a:bodyPr>
            <a:noAutofit/>
          </a:bodyPr>
          <a:lstStyle/>
          <a:p>
            <a:pPr marL="12700">
              <a:lnSpc>
                <a:spcPct val="120000"/>
              </a:lnSpc>
              <a:spcBef>
                <a:spcPts val="100"/>
              </a:spcBef>
            </a:pPr>
            <a:r>
              <a:rPr lang="en-US" sz="2400" b="1" dirty="0">
                <a:solidFill>
                  <a:schemeClr val="bg1"/>
                </a:solidFill>
              </a:rPr>
              <a:t>AD8232</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(ECG sensor module)</a:t>
            </a:r>
            <a:endParaRPr lang="en-US" i="1" spc="-15" dirty="0">
              <a:solidFill>
                <a:schemeClr val="bg2">
                  <a:lumMod val="20000"/>
                  <a:lumOff val="80000"/>
                </a:schemeClr>
              </a:solidFill>
              <a:cs typeface="Arial"/>
            </a:endParaRP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3755" y="3622107"/>
            <a:ext cx="3259789" cy="1581744"/>
          </a:xfrm>
        </p:spPr>
        <p:txBody>
          <a:bodyPr>
            <a:noAutofit/>
          </a:bodyPr>
          <a:lstStyle/>
          <a:p>
            <a:pPr marL="12700">
              <a:lnSpc>
                <a:spcPct val="120000"/>
              </a:lnSpc>
              <a:spcBef>
                <a:spcPts val="100"/>
              </a:spcBef>
            </a:pPr>
            <a:r>
              <a:rPr lang="en-US" sz="2400" b="1" dirty="0">
                <a:solidFill>
                  <a:schemeClr val="bg1"/>
                </a:solidFill>
              </a:rPr>
              <a:t>MAX30102</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(Pulse oximeter module)</a:t>
            </a:r>
            <a:endParaRPr lang="en-US" i="1" spc="-15" dirty="0">
              <a:solidFill>
                <a:schemeClr val="bg2">
                  <a:lumMod val="20000"/>
                  <a:lumOff val="80000"/>
                </a:schemeClr>
              </a:solidFill>
              <a:cs typeface="Arial"/>
            </a:endParaRPr>
          </a:p>
          <a:p>
            <a:pPr marL="0" indent="0">
              <a:lnSpc>
                <a:spcPct val="100000"/>
              </a:lnSpc>
              <a:spcBef>
                <a:spcPts val="600"/>
              </a:spcBef>
              <a:buNone/>
            </a:pPr>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015029" y="1679575"/>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834879" y="3564730"/>
            <a:ext cx="576000" cy="583016"/>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white">
          <a:xfrm>
            <a:off x="8015029" y="3564730"/>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4566000" y="134928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a:stretch>
            <a:fillRect/>
          </a:stretch>
        </p:blipFill>
        <p:spPr bwMode="white">
          <a:xfrm>
            <a:off x="4378157" y="3564730"/>
            <a:ext cx="576000" cy="583016"/>
          </a:xfrm>
        </p:spPr>
      </p:pic>
      <p:sp>
        <p:nvSpPr>
          <p:cNvPr id="20" name="Content Placeholder 12">
            <a:extLst>
              <a:ext uri="{FF2B5EF4-FFF2-40B4-BE49-F238E27FC236}">
                <a16:creationId xmlns:a16="http://schemas.microsoft.com/office/drawing/2014/main" id="{4F43E54B-8334-48D1-98B8-77E26F3654A6}"/>
              </a:ext>
            </a:extLst>
          </p:cNvPr>
          <p:cNvSpPr txBox="1">
            <a:spLocks/>
          </p:cNvSpPr>
          <p:nvPr/>
        </p:nvSpPr>
        <p:spPr bwMode="white">
          <a:xfrm>
            <a:off x="1312383" y="5203850"/>
            <a:ext cx="3259789" cy="15817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2400" b="1" dirty="0">
                <a:solidFill>
                  <a:schemeClr val="bg1"/>
                </a:solidFill>
              </a:rPr>
              <a:t>LCD 16X2</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(Display module)</a:t>
            </a:r>
            <a:endParaRPr lang="en-US" i="1" spc="-15" dirty="0">
              <a:solidFill>
                <a:schemeClr val="bg2">
                  <a:lumMod val="20000"/>
                  <a:lumOff val="80000"/>
                </a:schemeClr>
              </a:solidFill>
              <a:cs typeface="Arial"/>
            </a:endParaRPr>
          </a:p>
          <a:p>
            <a:pPr>
              <a:lnSpc>
                <a:spcPct val="100000"/>
              </a:lnSpc>
              <a:spcBef>
                <a:spcPts val="600"/>
              </a:spcBef>
            </a:pPr>
            <a:endParaRPr lang="en-US" dirty="0"/>
          </a:p>
        </p:txBody>
      </p:sp>
      <p:pic>
        <p:nvPicPr>
          <p:cNvPr id="25" name="Picture Placeholder 33" descr="Check icon">
            <a:extLst>
              <a:ext uri="{FF2B5EF4-FFF2-40B4-BE49-F238E27FC236}">
                <a16:creationId xmlns:a16="http://schemas.microsoft.com/office/drawing/2014/main" id="{1408351A-826C-4C4F-9F9B-D8A510C53E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white">
          <a:xfrm>
            <a:off x="813507" y="5146473"/>
            <a:ext cx="576000" cy="583016"/>
          </a:xfrm>
          <a:prstGeom prst="rect">
            <a:avLst/>
          </a:prstGeom>
        </p:spPr>
      </p:pic>
      <p:sp>
        <p:nvSpPr>
          <p:cNvPr id="28" name="Content Placeholder 12">
            <a:extLst>
              <a:ext uri="{FF2B5EF4-FFF2-40B4-BE49-F238E27FC236}">
                <a16:creationId xmlns:a16="http://schemas.microsoft.com/office/drawing/2014/main" id="{D36F0D69-B078-45A2-BACF-FF45EF82E4AD}"/>
              </a:ext>
            </a:extLst>
          </p:cNvPr>
          <p:cNvSpPr txBox="1">
            <a:spLocks/>
          </p:cNvSpPr>
          <p:nvPr/>
        </p:nvSpPr>
        <p:spPr bwMode="white">
          <a:xfrm>
            <a:off x="8487728" y="5153987"/>
            <a:ext cx="3259789" cy="15817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2400" b="1" dirty="0">
                <a:solidFill>
                  <a:schemeClr val="bg1"/>
                </a:solidFill>
              </a:rPr>
              <a:t>BUZZER</a:t>
            </a:r>
            <a:endParaRPr lang="en-US" sz="19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(Piezo-electric sounding device)</a:t>
            </a:r>
            <a:endParaRPr lang="en-US" i="1" spc="-15" dirty="0">
              <a:solidFill>
                <a:schemeClr val="bg2">
                  <a:lumMod val="20000"/>
                  <a:lumOff val="80000"/>
                </a:schemeClr>
              </a:solidFill>
              <a:cs typeface="Arial"/>
            </a:endParaRPr>
          </a:p>
          <a:p>
            <a:pPr>
              <a:lnSpc>
                <a:spcPct val="100000"/>
              </a:lnSpc>
              <a:spcBef>
                <a:spcPts val="600"/>
              </a:spcBef>
            </a:pPr>
            <a:endParaRPr lang="en-US" dirty="0"/>
          </a:p>
        </p:txBody>
      </p:sp>
      <p:pic>
        <p:nvPicPr>
          <p:cNvPr id="29" name="Picture Placeholder 33" descr="Check icon">
            <a:extLst>
              <a:ext uri="{FF2B5EF4-FFF2-40B4-BE49-F238E27FC236}">
                <a16:creationId xmlns:a16="http://schemas.microsoft.com/office/drawing/2014/main" id="{A3F0716B-A9AD-411E-9DBF-A1A48E66A4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white">
          <a:xfrm>
            <a:off x="7988852" y="5096610"/>
            <a:ext cx="576000" cy="583016"/>
          </a:xfrm>
          <a:prstGeom prst="rect">
            <a:avLst/>
          </a:prstGeom>
        </p:spPr>
      </p:pic>
      <p:sp>
        <p:nvSpPr>
          <p:cNvPr id="30" name="Content Placeholder 12">
            <a:extLst>
              <a:ext uri="{FF2B5EF4-FFF2-40B4-BE49-F238E27FC236}">
                <a16:creationId xmlns:a16="http://schemas.microsoft.com/office/drawing/2014/main" id="{D1E6468D-6C6F-47C2-88C5-CCCF988D39B7}"/>
              </a:ext>
            </a:extLst>
          </p:cNvPr>
          <p:cNvSpPr txBox="1">
            <a:spLocks/>
          </p:cNvSpPr>
          <p:nvPr/>
        </p:nvSpPr>
        <p:spPr bwMode="white">
          <a:xfrm>
            <a:off x="4883271" y="5184692"/>
            <a:ext cx="3259789" cy="15817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2400" b="1" dirty="0">
                <a:solidFill>
                  <a:schemeClr val="bg1"/>
                </a:solidFill>
              </a:rPr>
              <a:t>PUSH BUTTON SWITCH</a:t>
            </a:r>
            <a:endParaRPr lang="en-US" sz="2000" b="1" dirty="0">
              <a:solidFill>
                <a:schemeClr val="bg1"/>
              </a:solidFill>
            </a:endParaRPr>
          </a:p>
          <a:p>
            <a:pPr marR="5080">
              <a:lnSpc>
                <a:spcPct val="100000"/>
              </a:lnSpc>
              <a:spcBef>
                <a:spcPts val="600"/>
              </a:spcBef>
            </a:pPr>
            <a:r>
              <a:rPr lang="en-US" sz="1800" i="1" spc="-15" dirty="0">
                <a:solidFill>
                  <a:schemeClr val="bg2">
                    <a:lumMod val="20000"/>
                    <a:lumOff val="80000"/>
                  </a:schemeClr>
                </a:solidFill>
                <a:cs typeface="Arial"/>
              </a:rPr>
              <a:t>(Electrical Switch)</a:t>
            </a:r>
            <a:endParaRPr lang="en-US" i="1" spc="-15" dirty="0">
              <a:solidFill>
                <a:schemeClr val="bg2">
                  <a:lumMod val="20000"/>
                  <a:lumOff val="80000"/>
                </a:schemeClr>
              </a:solidFill>
              <a:cs typeface="Arial"/>
            </a:endParaRPr>
          </a:p>
          <a:p>
            <a:pPr>
              <a:lnSpc>
                <a:spcPct val="100000"/>
              </a:lnSpc>
              <a:spcBef>
                <a:spcPts val="600"/>
              </a:spcBef>
            </a:pPr>
            <a:endParaRPr lang="en-US" dirty="0"/>
          </a:p>
        </p:txBody>
      </p:sp>
      <p:pic>
        <p:nvPicPr>
          <p:cNvPr id="31" name="Picture Placeholder 33" descr="Check icon">
            <a:extLst>
              <a:ext uri="{FF2B5EF4-FFF2-40B4-BE49-F238E27FC236}">
                <a16:creationId xmlns:a16="http://schemas.microsoft.com/office/drawing/2014/main" id="{7D56DCD0-E7F8-4CC8-A59F-39DD992ED3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white">
          <a:xfrm>
            <a:off x="4384395" y="5127315"/>
            <a:ext cx="576000" cy="583016"/>
          </a:xfrm>
          <a:prstGeom prst="rect">
            <a:avLst/>
          </a:prstGeom>
        </p:spPr>
      </p:pic>
    </p:spTree>
    <p:extLst>
      <p:ext uri="{BB962C8B-B14F-4D97-AF65-F5344CB8AC3E}">
        <p14:creationId xmlns:p14="http://schemas.microsoft.com/office/powerpoint/2010/main" val="3366032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E91431-300A-4AEC-AAD5-5E0387E03D92}"/>
              </a:ext>
            </a:extLst>
          </p:cNvPr>
          <p:cNvSpPr>
            <a:spLocks noGrp="1"/>
          </p:cNvSpPr>
          <p:nvPr>
            <p:ph type="sldNum" sz="quarter" idx="12"/>
          </p:nvPr>
        </p:nvSpPr>
        <p:spPr/>
        <p:txBody>
          <a:bodyPr/>
          <a:lstStyle/>
          <a:p>
            <a:fld id="{82EE24B5-652C-4DB5-B7C3-B5BBEC1280B1}" type="slidenum">
              <a:rPr lang="en-US" noProof="0" smtClean="0"/>
              <a:pPr/>
              <a:t>6</a:t>
            </a:fld>
            <a:endParaRPr lang="en-US" noProof="0" dirty="0"/>
          </a:p>
        </p:txBody>
      </p:sp>
      <p:sp>
        <p:nvSpPr>
          <p:cNvPr id="9" name="Rectangle 8">
            <a:extLst>
              <a:ext uri="{FF2B5EF4-FFF2-40B4-BE49-F238E27FC236}">
                <a16:creationId xmlns:a16="http://schemas.microsoft.com/office/drawing/2014/main" id="{1C0BAD3C-44FA-45AB-A681-4B9BAFF85AD8}"/>
              </a:ext>
            </a:extLst>
          </p:cNvPr>
          <p:cNvSpPr/>
          <p:nvPr/>
        </p:nvSpPr>
        <p:spPr>
          <a:xfrm>
            <a:off x="1901747" y="2281536"/>
            <a:ext cx="8388515" cy="830997"/>
          </a:xfrm>
          <a:prstGeom prst="rect">
            <a:avLst/>
          </a:prstGeom>
          <a:noFill/>
        </p:spPr>
        <p:txBody>
          <a:bodyPr wrap="none" lIns="91440" tIns="45720" rIns="91440" bIns="45720">
            <a:spAutoFit/>
          </a:bodyPr>
          <a:lstStyle/>
          <a:p>
            <a:pPr algn="ctr"/>
            <a:r>
              <a:rPr lang="en-US" sz="4800" b="1" dirty="0">
                <a:ln w="6600">
                  <a:solidFill>
                    <a:schemeClr val="accent2">
                      <a:lumMod val="75000"/>
                    </a:schemeClr>
                  </a:solidFill>
                  <a:prstDash val="solid"/>
                </a:ln>
                <a:solidFill>
                  <a:srgbClr val="FFFFFF"/>
                </a:solidFill>
                <a:effectLst>
                  <a:outerShdw blurRad="50800" dist="38100" dir="2700000" algn="tl" rotWithShape="0">
                    <a:prstClr val="black">
                      <a:alpha val="40000"/>
                    </a:prstClr>
                  </a:outerShdw>
                </a:effectLst>
              </a:rPr>
              <a:t>HARDWARE COMPONENTS</a:t>
            </a:r>
            <a:endParaRPr lang="en-US" sz="5400" b="1" dirty="0">
              <a:ln w="6600">
                <a:solidFill>
                  <a:schemeClr val="accent2">
                    <a:lumMod val="75000"/>
                  </a:schemeClr>
                </a:solidFill>
                <a:prstDash val="solid"/>
              </a:ln>
              <a:solidFill>
                <a:srgbClr val="FFFFFF"/>
              </a:solidFill>
              <a:effectLst>
                <a:outerShdw blurRad="50800" dist="38100" dir="2700000" algn="tl" rotWithShape="0">
                  <a:prstClr val="black">
                    <a:alpha val="40000"/>
                  </a:prstClr>
                </a:outerShdw>
              </a:effectLst>
            </a:endParaRPr>
          </a:p>
        </p:txBody>
      </p:sp>
      <p:sp>
        <p:nvSpPr>
          <p:cNvPr id="10" name="Rectangle 9">
            <a:extLst>
              <a:ext uri="{FF2B5EF4-FFF2-40B4-BE49-F238E27FC236}">
                <a16:creationId xmlns:a16="http://schemas.microsoft.com/office/drawing/2014/main" id="{96C78FE6-8740-4381-8DC3-A6AFC233AEC9}"/>
              </a:ext>
            </a:extLst>
          </p:cNvPr>
          <p:cNvSpPr/>
          <p:nvPr/>
        </p:nvSpPr>
        <p:spPr>
          <a:xfrm>
            <a:off x="11239130" y="1562471"/>
            <a:ext cx="952870" cy="2361460"/>
          </a:xfrm>
          <a:prstGeom prst="rect">
            <a:avLst/>
          </a:prstGeom>
          <a:solidFill>
            <a:srgbClr val="10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02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a:lstStyle/>
          <a:p>
            <a:r>
              <a:rPr lang="en-US" dirty="0"/>
              <a:t>ARDUINO MEGA</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pPr/>
              <a:t>7</a:t>
            </a:fld>
            <a:endParaRPr lang="en-US" dirty="0"/>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22"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6232338" y="417362"/>
            <a:ext cx="5418259" cy="1699842"/>
          </a:xfrm>
        </p:spPr>
        <p:txBody>
          <a:bodyPr>
            <a:normAutofit/>
          </a:bodyPr>
          <a:lstStyle/>
          <a:p>
            <a:pPr>
              <a:lnSpc>
                <a:spcPct val="110000"/>
              </a:lnSpc>
              <a:spcBef>
                <a:spcPts val="425"/>
              </a:spcBef>
            </a:pPr>
            <a:r>
              <a:rPr lang="en-US" sz="1800" b="1" dirty="0">
                <a:solidFill>
                  <a:schemeClr val="bg1"/>
                </a:solidFill>
                <a:latin typeface="+mj-lt"/>
              </a:rPr>
              <a:t>DEFINITION:</a:t>
            </a:r>
            <a:r>
              <a:rPr lang="en-US" sz="2200" b="1" dirty="0">
                <a:solidFill>
                  <a:schemeClr val="bg1"/>
                </a:solidFill>
                <a:latin typeface="+mj-lt"/>
              </a:rPr>
              <a:t> </a:t>
            </a:r>
          </a:p>
          <a:p>
            <a:pPr marR="417195" algn="just">
              <a:lnSpc>
                <a:spcPct val="107100"/>
              </a:lnSpc>
              <a:spcBef>
                <a:spcPts val="0"/>
              </a:spcBef>
              <a:spcAft>
                <a:spcPts val="1000"/>
              </a:spcAft>
            </a:pPr>
            <a:r>
              <a:rPr lang="en-IN" i="1" dirty="0"/>
              <a:t>The Arduino Mega is based on ATmega2560 Microcontroller. The ATmega2560 is an 8-bit microcontroller. We can easily program this microcontroller using arduino software.</a:t>
            </a:r>
            <a:endParaRPr lang="en-US" i="1" spc="-15" dirty="0">
              <a:solidFill>
                <a:schemeClr val="bg2">
                  <a:lumMod val="20000"/>
                  <a:lumOff val="80000"/>
                </a:schemeClr>
              </a:solidFill>
              <a:cs typeface="Arial"/>
            </a:endParaRPr>
          </a:p>
        </p:txBody>
      </p:sp>
      <p:pic>
        <p:nvPicPr>
          <p:cNvPr id="23"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ltGray">
          <a:xfrm>
            <a:off x="5656338" y="417362"/>
            <a:ext cx="576000" cy="576000"/>
          </a:xfrm>
        </p:spPr>
      </p:pic>
      <p:pic>
        <p:nvPicPr>
          <p:cNvPr id="5" name="Picture 4">
            <a:extLst>
              <a:ext uri="{FF2B5EF4-FFF2-40B4-BE49-F238E27FC236}">
                <a16:creationId xmlns:a16="http://schemas.microsoft.com/office/drawing/2014/main" id="{040E158E-923F-4144-9C4D-40922CC6A6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194" y="3066708"/>
            <a:ext cx="4768769" cy="2405049"/>
          </a:xfrm>
          <a:prstGeom prst="rect">
            <a:avLst/>
          </a:prstGeom>
        </p:spPr>
      </p:pic>
      <p:graphicFrame>
        <p:nvGraphicFramePr>
          <p:cNvPr id="7" name="Table 6">
            <a:extLst>
              <a:ext uri="{FF2B5EF4-FFF2-40B4-BE49-F238E27FC236}">
                <a16:creationId xmlns:a16="http://schemas.microsoft.com/office/drawing/2014/main" id="{C9BBD506-2B6F-4DF2-A69F-535E429ECE77}"/>
              </a:ext>
            </a:extLst>
          </p:cNvPr>
          <p:cNvGraphicFramePr>
            <a:graphicFrameLocks noGrp="1"/>
          </p:cNvGraphicFramePr>
          <p:nvPr>
            <p:extLst>
              <p:ext uri="{D42A27DB-BD31-4B8C-83A1-F6EECF244321}">
                <p14:modId xmlns:p14="http://schemas.microsoft.com/office/powerpoint/2010/main" val="3838252128"/>
              </p:ext>
            </p:extLst>
          </p:nvPr>
        </p:nvGraphicFramePr>
        <p:xfrm>
          <a:off x="6232338" y="2661415"/>
          <a:ext cx="4976092" cy="3877725"/>
        </p:xfrm>
        <a:graphic>
          <a:graphicData uri="http://schemas.openxmlformats.org/drawingml/2006/table">
            <a:tbl>
              <a:tblPr/>
              <a:tblGrid>
                <a:gridCol w="2488046">
                  <a:extLst>
                    <a:ext uri="{9D8B030D-6E8A-4147-A177-3AD203B41FA5}">
                      <a16:colId xmlns:a16="http://schemas.microsoft.com/office/drawing/2014/main" val="3394100865"/>
                    </a:ext>
                  </a:extLst>
                </a:gridCol>
                <a:gridCol w="2488046">
                  <a:extLst>
                    <a:ext uri="{9D8B030D-6E8A-4147-A177-3AD203B41FA5}">
                      <a16:colId xmlns:a16="http://schemas.microsoft.com/office/drawing/2014/main" val="2426824284"/>
                    </a:ext>
                  </a:extLst>
                </a:gridCol>
              </a:tblGrid>
              <a:tr h="197272">
                <a:tc>
                  <a:txBody>
                    <a:bodyPr/>
                    <a:lstStyle/>
                    <a:p>
                      <a:r>
                        <a:rPr lang="en-IN" sz="1100" b="1" dirty="0">
                          <a:solidFill>
                            <a:schemeClr val="bg1"/>
                          </a:solidFill>
                        </a:rPr>
                        <a:t>Microcontroller</a:t>
                      </a:r>
                      <a:endParaRPr lang="en-IN" sz="1100" dirty="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ATmega2560</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22186"/>
                  </a:ext>
                </a:extLst>
              </a:tr>
              <a:tr h="197272">
                <a:tc>
                  <a:txBody>
                    <a:bodyPr/>
                    <a:lstStyle/>
                    <a:p>
                      <a:r>
                        <a:rPr lang="en-IN" sz="1100" b="1">
                          <a:solidFill>
                            <a:schemeClr val="bg1"/>
                          </a:solidFill>
                        </a:rPr>
                        <a:t>Operating Voltage</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bg1"/>
                          </a:solidFill>
                        </a:rPr>
                        <a:t>5 V</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971137"/>
                  </a:ext>
                </a:extLst>
              </a:tr>
              <a:tr h="197272">
                <a:tc>
                  <a:txBody>
                    <a:bodyPr/>
                    <a:lstStyle/>
                    <a:p>
                      <a:r>
                        <a:rPr lang="en-IN" sz="1100" b="1">
                          <a:solidFill>
                            <a:schemeClr val="bg1"/>
                          </a:solidFill>
                        </a:rPr>
                        <a:t>Power supply</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7 V – 12 V</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008363"/>
                  </a:ext>
                </a:extLst>
              </a:tr>
              <a:tr h="197272">
                <a:tc>
                  <a:txBody>
                    <a:bodyPr/>
                    <a:lstStyle/>
                    <a:p>
                      <a:r>
                        <a:rPr lang="en-IN" sz="1100" b="1">
                          <a:solidFill>
                            <a:schemeClr val="bg1"/>
                          </a:solidFill>
                        </a:rPr>
                        <a:t>Current consumption</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50 mA – 200 mA</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89330"/>
                  </a:ext>
                </a:extLst>
              </a:tr>
              <a:tr h="292255">
                <a:tc>
                  <a:txBody>
                    <a:bodyPr/>
                    <a:lstStyle/>
                    <a:p>
                      <a:r>
                        <a:rPr lang="en-IN" sz="1100" b="1">
                          <a:solidFill>
                            <a:schemeClr val="bg1"/>
                          </a:solidFill>
                        </a:rPr>
                        <a:t>Current consumption Deep Sleep</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500 µA</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322084"/>
                  </a:ext>
                </a:extLst>
              </a:tr>
              <a:tr h="197272">
                <a:tc>
                  <a:txBody>
                    <a:bodyPr/>
                    <a:lstStyle/>
                    <a:p>
                      <a:r>
                        <a:rPr lang="en-IN" sz="1100" b="1">
                          <a:solidFill>
                            <a:schemeClr val="bg1"/>
                          </a:solidFill>
                        </a:rPr>
                        <a:t>Digital I/O Pins</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54</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69993"/>
                  </a:ext>
                </a:extLst>
              </a:tr>
              <a:tr h="197272">
                <a:tc>
                  <a:txBody>
                    <a:bodyPr/>
                    <a:lstStyle/>
                    <a:p>
                      <a:r>
                        <a:rPr lang="en-IN" sz="1100" b="1">
                          <a:solidFill>
                            <a:schemeClr val="bg1"/>
                          </a:solidFill>
                        </a:rPr>
                        <a:t>Digital I/O Pins with PWM</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15</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194710"/>
                  </a:ext>
                </a:extLst>
              </a:tr>
              <a:tr h="197272">
                <a:tc>
                  <a:txBody>
                    <a:bodyPr/>
                    <a:lstStyle/>
                    <a:p>
                      <a:r>
                        <a:rPr lang="en-IN" sz="1100" b="1">
                          <a:solidFill>
                            <a:schemeClr val="bg1"/>
                          </a:solidFill>
                        </a:rPr>
                        <a:t>Analog Input Pins</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16</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224"/>
                  </a:ext>
                </a:extLst>
              </a:tr>
              <a:tr h="197272">
                <a:tc>
                  <a:txBody>
                    <a:bodyPr/>
                    <a:lstStyle/>
                    <a:p>
                      <a:r>
                        <a:rPr lang="it-IT" sz="1100" b="1">
                          <a:solidFill>
                            <a:schemeClr val="bg1"/>
                          </a:solidFill>
                        </a:rPr>
                        <a:t>DC Current per I/O Pin</a:t>
                      </a:r>
                      <a:endParaRPr lang="it-IT"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40 mA</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767988"/>
                  </a:ext>
                </a:extLst>
              </a:tr>
              <a:tr h="197272">
                <a:tc>
                  <a:txBody>
                    <a:bodyPr/>
                    <a:lstStyle/>
                    <a:p>
                      <a:r>
                        <a:rPr lang="en-IN" sz="1100" b="1">
                          <a:solidFill>
                            <a:schemeClr val="bg1"/>
                          </a:solidFill>
                        </a:rPr>
                        <a:t>DC Current for 3.3V Pin</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50 mA</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664356"/>
                  </a:ext>
                </a:extLst>
              </a:tr>
              <a:tr h="197272">
                <a:tc>
                  <a:txBody>
                    <a:bodyPr/>
                    <a:lstStyle/>
                    <a:p>
                      <a:r>
                        <a:rPr lang="en-IN" sz="1100" b="1">
                          <a:solidFill>
                            <a:schemeClr val="bg1"/>
                          </a:solidFill>
                        </a:rPr>
                        <a:t>Flash Memory</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256 KB</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7972280"/>
                  </a:ext>
                </a:extLst>
              </a:tr>
              <a:tr h="197272">
                <a:tc>
                  <a:txBody>
                    <a:bodyPr/>
                    <a:lstStyle/>
                    <a:p>
                      <a:r>
                        <a:rPr lang="en-IN" sz="1100" b="1">
                          <a:solidFill>
                            <a:schemeClr val="bg1"/>
                          </a:solidFill>
                        </a:rPr>
                        <a:t>SRAM</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8 KB</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7452729"/>
                  </a:ext>
                </a:extLst>
              </a:tr>
              <a:tr h="197272">
                <a:tc>
                  <a:txBody>
                    <a:bodyPr/>
                    <a:lstStyle/>
                    <a:p>
                      <a:r>
                        <a:rPr lang="en-IN" sz="1100" b="1">
                          <a:solidFill>
                            <a:schemeClr val="bg1"/>
                          </a:solidFill>
                        </a:rPr>
                        <a:t>EEPROM</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4096 bytes</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65260"/>
                  </a:ext>
                </a:extLst>
              </a:tr>
              <a:tr h="197272">
                <a:tc>
                  <a:txBody>
                    <a:bodyPr/>
                    <a:lstStyle/>
                    <a:p>
                      <a:r>
                        <a:rPr lang="en-IN" sz="1100" b="1">
                          <a:solidFill>
                            <a:schemeClr val="bg1"/>
                          </a:solidFill>
                        </a:rPr>
                        <a:t>Clock Speed</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16 MHz</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564180"/>
                  </a:ext>
                </a:extLst>
              </a:tr>
              <a:tr h="197272">
                <a:tc>
                  <a:txBody>
                    <a:bodyPr/>
                    <a:lstStyle/>
                    <a:p>
                      <a:r>
                        <a:rPr lang="en-IN" sz="1100" b="1">
                          <a:solidFill>
                            <a:schemeClr val="bg1"/>
                          </a:solidFill>
                        </a:rPr>
                        <a:t>Length</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102 mm</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9274153"/>
                  </a:ext>
                </a:extLst>
              </a:tr>
              <a:tr h="197272">
                <a:tc>
                  <a:txBody>
                    <a:bodyPr/>
                    <a:lstStyle/>
                    <a:p>
                      <a:r>
                        <a:rPr lang="en-IN" sz="1100" b="1">
                          <a:solidFill>
                            <a:schemeClr val="bg1"/>
                          </a:solidFill>
                        </a:rPr>
                        <a:t>Width</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53 mm</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138214"/>
                  </a:ext>
                </a:extLst>
              </a:tr>
              <a:tr h="197272">
                <a:tc>
                  <a:txBody>
                    <a:bodyPr/>
                    <a:lstStyle/>
                    <a:p>
                      <a:r>
                        <a:rPr lang="en-IN" sz="1100" b="1">
                          <a:solidFill>
                            <a:schemeClr val="bg1"/>
                          </a:solidFill>
                        </a:rPr>
                        <a:t>Power jack</a:t>
                      </a:r>
                      <a:endParaRPr lang="en-IN" sz="110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a:solidFill>
                            <a:schemeClr val="bg1"/>
                          </a:solidFill>
                        </a:rPr>
                        <a:t>yes</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0811219"/>
                  </a:ext>
                </a:extLst>
              </a:tr>
              <a:tr h="197272">
                <a:tc>
                  <a:txBody>
                    <a:bodyPr/>
                    <a:lstStyle/>
                    <a:p>
                      <a:r>
                        <a:rPr lang="en-IN" sz="1100" b="1" dirty="0">
                          <a:solidFill>
                            <a:schemeClr val="bg1"/>
                          </a:solidFill>
                        </a:rPr>
                        <a:t>USB connection</a:t>
                      </a:r>
                      <a:endParaRPr lang="en-IN" sz="1100" dirty="0">
                        <a:solidFill>
                          <a:schemeClr val="bg1"/>
                        </a:solidFill>
                      </a:endParaRP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100" dirty="0">
                          <a:solidFill>
                            <a:schemeClr val="bg1"/>
                          </a:solidFill>
                        </a:rPr>
                        <a:t>yes</a:t>
                      </a:r>
                    </a:p>
                  </a:txBody>
                  <a:tcPr marL="43270" marR="43270" marT="21635" marB="216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502249"/>
                  </a:ext>
                </a:extLst>
              </a:tr>
            </a:tbl>
          </a:graphicData>
        </a:graphic>
      </p:graphicFrame>
      <p:sp>
        <p:nvSpPr>
          <p:cNvPr id="14" name="TextBox 13">
            <a:extLst>
              <a:ext uri="{FF2B5EF4-FFF2-40B4-BE49-F238E27FC236}">
                <a16:creationId xmlns:a16="http://schemas.microsoft.com/office/drawing/2014/main" id="{EBA53785-87E3-442D-94C3-02256D1BCBA7}"/>
              </a:ext>
            </a:extLst>
          </p:cNvPr>
          <p:cNvSpPr txBox="1"/>
          <p:nvPr/>
        </p:nvSpPr>
        <p:spPr>
          <a:xfrm>
            <a:off x="6096000" y="2175497"/>
            <a:ext cx="6096000" cy="369332"/>
          </a:xfrm>
          <a:prstGeom prst="rect">
            <a:avLst/>
          </a:prstGeom>
          <a:noFill/>
        </p:spPr>
        <p:txBody>
          <a:bodyPr wrap="square">
            <a:spAutoFit/>
          </a:bodyPr>
          <a:lstStyle/>
          <a:p>
            <a:r>
              <a:rPr lang="en-IN" sz="1800" b="1" dirty="0">
                <a:solidFill>
                  <a:schemeClr val="bg1"/>
                </a:solidFill>
              </a:rPr>
              <a:t>SPECIFICATIONS:</a:t>
            </a:r>
            <a:endParaRPr lang="en-IN" dirty="0"/>
          </a:p>
        </p:txBody>
      </p:sp>
      <p:pic>
        <p:nvPicPr>
          <p:cNvPr id="15" name="Picture Placeholder 14" descr="Check icon">
            <a:extLst>
              <a:ext uri="{FF2B5EF4-FFF2-40B4-BE49-F238E27FC236}">
                <a16:creationId xmlns:a16="http://schemas.microsoft.com/office/drawing/2014/main" id="{BC95D7D4-FF6B-4916-AA5C-EC2EE74943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ltGray">
          <a:xfrm>
            <a:off x="5656338" y="2072163"/>
            <a:ext cx="576000" cy="576000"/>
          </a:xfrm>
          <a:prstGeom prst="rect">
            <a:avLst/>
          </a:prstGeom>
        </p:spPr>
      </p:pic>
    </p:spTree>
    <p:extLst>
      <p:ext uri="{BB962C8B-B14F-4D97-AF65-F5344CB8AC3E}">
        <p14:creationId xmlns:p14="http://schemas.microsoft.com/office/powerpoint/2010/main" val="241258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48730" y="6181000"/>
            <a:ext cx="357116" cy="365125"/>
          </a:xfrm>
          <a:noFill/>
        </p:spPr>
        <p:txBody>
          <a:bodyPr/>
          <a:lstStyle/>
          <a:p>
            <a:pPr algn="just"/>
            <a:fld id="{82EE24B5-652C-4DB5-B7C3-B5BBEC1280B1}" type="slidenum">
              <a:rPr lang="en-US" sz="900" smtClean="0">
                <a:solidFill>
                  <a:schemeClr val="tx1"/>
                </a:solidFill>
              </a:rPr>
              <a:pPr algn="just"/>
              <a:t>8</a:t>
            </a:fld>
            <a:endParaRPr lang="en-US" sz="900" dirty="0">
              <a:solidFill>
                <a:schemeClr val="tx1"/>
              </a:solidFill>
            </a:endParaRP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10" name="Picture 9">
            <a:extLst>
              <a:ext uri="{FF2B5EF4-FFF2-40B4-BE49-F238E27FC236}">
                <a16:creationId xmlns:a16="http://schemas.microsoft.com/office/drawing/2014/main" id="{B821E8CA-5E82-4741-8EEC-A8D101578D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2400965"/>
            <a:ext cx="5295899" cy="3514371"/>
          </a:xfrm>
          <a:prstGeom prst="rect">
            <a:avLst/>
          </a:prstGeom>
        </p:spPr>
      </p:pic>
      <p:sp>
        <p:nvSpPr>
          <p:cNvPr id="44" name="Rectangle 43"/>
          <p:cNvSpPr/>
          <p:nvPr/>
        </p:nvSpPr>
        <p:spPr>
          <a:xfrm>
            <a:off x="5537199" y="494437"/>
            <a:ext cx="6324600" cy="861774"/>
          </a:xfrm>
          <a:prstGeom prst="rect">
            <a:avLst/>
          </a:prstGeom>
        </p:spPr>
        <p:txBody>
          <a:bodyPr wrap="square">
            <a:spAutoFit/>
          </a:bodyPr>
          <a:lstStyle/>
          <a:p>
            <a:pPr algn="just"/>
            <a:r>
              <a:rPr lang="en-IN" sz="1200" b="1" dirty="0">
                <a:solidFill>
                  <a:schemeClr val="bg1"/>
                </a:solidFill>
              </a:rPr>
              <a:t>ATmega2560 Microcontroller</a:t>
            </a:r>
            <a:r>
              <a:rPr lang="en-IN" sz="1200" dirty="0">
                <a:solidFill>
                  <a:schemeClr val="bg1"/>
                </a:solidFill>
              </a:rPr>
              <a:t> - </a:t>
            </a:r>
          </a:p>
          <a:p>
            <a:pPr algn="just"/>
            <a:r>
              <a:rPr lang="en-IN" sz="1200" dirty="0">
                <a:solidFill>
                  <a:schemeClr val="bg1"/>
                </a:solidFill>
              </a:rPr>
              <a:t>The Atmega2560 is a CMOS (Complementary Metal Oxide Semiconductor) low powered 8-bit microcontroller. The Mega 2560 is based on AVR RISC Architecture. Here, AVR stands for Audio Video Recorder and RISC stands for</a:t>
            </a:r>
            <a:r>
              <a:rPr lang="en-IN" sz="1400" dirty="0">
                <a:solidFill>
                  <a:schemeClr val="bg1"/>
                </a:solidFill>
              </a:rPr>
              <a:t> </a:t>
            </a:r>
            <a:r>
              <a:rPr lang="en-IN" sz="1200" dirty="0">
                <a:solidFill>
                  <a:schemeClr val="bg1"/>
                </a:solidFill>
              </a:rPr>
              <a:t>Reduced Instruction Set Computing.</a:t>
            </a:r>
          </a:p>
        </p:txBody>
      </p:sp>
      <p:sp>
        <p:nvSpPr>
          <p:cNvPr id="45" name="Rectangle 44"/>
          <p:cNvSpPr/>
          <p:nvPr/>
        </p:nvSpPr>
        <p:spPr>
          <a:xfrm>
            <a:off x="5537199" y="1371600"/>
            <a:ext cx="6337300" cy="2862322"/>
          </a:xfrm>
          <a:prstGeom prst="rect">
            <a:avLst/>
          </a:prstGeom>
        </p:spPr>
        <p:txBody>
          <a:bodyPr wrap="square">
            <a:spAutoFit/>
          </a:bodyPr>
          <a:lstStyle/>
          <a:p>
            <a:pPr algn="just"/>
            <a:r>
              <a:rPr lang="en-IN" sz="1200" b="1" dirty="0">
                <a:solidFill>
                  <a:schemeClr val="bg1"/>
                </a:solidFill>
              </a:rPr>
              <a:t>GND</a:t>
            </a:r>
            <a:r>
              <a:rPr lang="en-IN" sz="1200" dirty="0">
                <a:solidFill>
                  <a:schemeClr val="bg1"/>
                </a:solidFill>
              </a:rPr>
              <a:t> -</a:t>
            </a:r>
          </a:p>
          <a:p>
            <a:pPr algn="just"/>
            <a:r>
              <a:rPr lang="en-IN" sz="1200" dirty="0">
                <a:solidFill>
                  <a:schemeClr val="bg1"/>
                </a:solidFill>
              </a:rPr>
              <a:t>There are 3 Ground Pins in Arduino mega. The ground pins are used to ground the circuit.</a:t>
            </a:r>
          </a:p>
          <a:p>
            <a:pPr algn="just"/>
            <a:endParaRPr lang="en-IN" sz="1200" dirty="0">
              <a:solidFill>
                <a:schemeClr val="bg1"/>
              </a:solidFill>
            </a:endParaRPr>
          </a:p>
          <a:p>
            <a:pPr algn="just"/>
            <a:r>
              <a:rPr lang="en-IN" sz="1200" b="1" dirty="0">
                <a:solidFill>
                  <a:schemeClr val="bg1"/>
                </a:solidFill>
              </a:rPr>
              <a:t>USB Port </a:t>
            </a:r>
            <a:r>
              <a:rPr lang="en-IN" sz="1200" dirty="0">
                <a:solidFill>
                  <a:schemeClr val="bg1"/>
                </a:solidFill>
              </a:rPr>
              <a:t>-</a:t>
            </a:r>
          </a:p>
          <a:p>
            <a:pPr algn="just"/>
            <a:r>
              <a:rPr lang="en-IN" sz="1200" dirty="0">
                <a:solidFill>
                  <a:schemeClr val="bg1"/>
                </a:solidFill>
              </a:rPr>
              <a:t>It allows the board to connect to the computer. It is essential for the programming of the Arduino Mega board.</a:t>
            </a:r>
          </a:p>
          <a:p>
            <a:pPr algn="just"/>
            <a:r>
              <a:rPr lang="en-IN" sz="1200" dirty="0">
                <a:solidFill>
                  <a:schemeClr val="bg1"/>
                </a:solidFill>
              </a:rPr>
              <a:t>We usually plug the USB cable in the USB port to load the sketch to the board.</a:t>
            </a:r>
          </a:p>
          <a:p>
            <a:pPr algn="just"/>
            <a:endParaRPr lang="en-IN" sz="1200" dirty="0">
              <a:solidFill>
                <a:schemeClr val="bg1"/>
              </a:solidFill>
            </a:endParaRPr>
          </a:p>
          <a:p>
            <a:pPr algn="just"/>
            <a:r>
              <a:rPr lang="en-IN" sz="1200" b="1" dirty="0">
                <a:solidFill>
                  <a:schemeClr val="bg1"/>
                </a:solidFill>
              </a:rPr>
              <a:t>UART </a:t>
            </a:r>
            <a:r>
              <a:rPr lang="en-IN" sz="1200" dirty="0">
                <a:solidFill>
                  <a:schemeClr val="bg1"/>
                </a:solidFill>
              </a:rPr>
              <a:t>-</a:t>
            </a:r>
          </a:p>
          <a:p>
            <a:pPr algn="just"/>
            <a:r>
              <a:rPr lang="en-IN" sz="1200" dirty="0">
                <a:solidFill>
                  <a:schemeClr val="bg1"/>
                </a:solidFill>
              </a:rPr>
              <a:t>It stands for Universal Asynchronous Receiver and Transmitter. It permits the Arduino to communicate with serial devices.</a:t>
            </a:r>
          </a:p>
          <a:p>
            <a:pPr algn="just"/>
            <a:endParaRPr lang="en-IN" sz="1200" dirty="0">
              <a:solidFill>
                <a:schemeClr val="bg1"/>
              </a:solidFill>
            </a:endParaRPr>
          </a:p>
          <a:p>
            <a:pPr algn="just"/>
            <a:r>
              <a:rPr lang="en-IN" sz="1200" b="1" dirty="0">
                <a:solidFill>
                  <a:schemeClr val="bg1"/>
                </a:solidFill>
              </a:rPr>
              <a:t>Power Jack </a:t>
            </a:r>
            <a:r>
              <a:rPr lang="en-IN" sz="1200" dirty="0">
                <a:solidFill>
                  <a:schemeClr val="bg1"/>
                </a:solidFill>
              </a:rPr>
              <a:t>-</a:t>
            </a:r>
          </a:p>
          <a:p>
            <a:pPr algn="just"/>
            <a:r>
              <a:rPr lang="en-IN" sz="1200" dirty="0">
                <a:solidFill>
                  <a:schemeClr val="bg1"/>
                </a:solidFill>
              </a:rPr>
              <a:t>The power jack is used to supply the power to the board. The adapter is plugged-in to the power jack of the Arduino Mega board.</a:t>
            </a:r>
          </a:p>
        </p:txBody>
      </p:sp>
      <p:sp>
        <p:nvSpPr>
          <p:cNvPr id="46" name="Rectangle 45"/>
          <p:cNvSpPr/>
          <p:nvPr/>
        </p:nvSpPr>
        <p:spPr>
          <a:xfrm>
            <a:off x="5537199" y="4352836"/>
            <a:ext cx="6350001" cy="646331"/>
          </a:xfrm>
          <a:prstGeom prst="rect">
            <a:avLst/>
          </a:prstGeom>
        </p:spPr>
        <p:txBody>
          <a:bodyPr wrap="square">
            <a:spAutoFit/>
          </a:bodyPr>
          <a:lstStyle/>
          <a:p>
            <a:pPr algn="just"/>
            <a:r>
              <a:rPr lang="en-IN" sz="1200" b="1" dirty="0">
                <a:solidFill>
                  <a:schemeClr val="bg1"/>
                </a:solidFill>
              </a:rPr>
              <a:t>ICSP Header </a:t>
            </a:r>
            <a:r>
              <a:rPr lang="en-IN" sz="1200" dirty="0">
                <a:solidFill>
                  <a:schemeClr val="bg1"/>
                </a:solidFill>
              </a:rPr>
              <a:t>-</a:t>
            </a:r>
          </a:p>
          <a:p>
            <a:pPr algn="just"/>
            <a:r>
              <a:rPr lang="en-IN" sz="1200" dirty="0">
                <a:solidFill>
                  <a:schemeClr val="bg1"/>
                </a:solidFill>
              </a:rPr>
              <a:t>The program or firmware with the advanced functionalities is received by microcontroller with the help of the ICSP (In-Circuit Serial Programming) header.</a:t>
            </a:r>
          </a:p>
        </p:txBody>
      </p:sp>
      <p:sp>
        <p:nvSpPr>
          <p:cNvPr id="48" name="Rectangle 47"/>
          <p:cNvSpPr/>
          <p:nvPr/>
        </p:nvSpPr>
        <p:spPr>
          <a:xfrm>
            <a:off x="5537199" y="5040005"/>
            <a:ext cx="6438900" cy="830997"/>
          </a:xfrm>
          <a:prstGeom prst="rect">
            <a:avLst/>
          </a:prstGeom>
        </p:spPr>
        <p:txBody>
          <a:bodyPr wrap="square">
            <a:spAutoFit/>
          </a:bodyPr>
          <a:lstStyle/>
          <a:p>
            <a:pPr algn="just"/>
            <a:r>
              <a:rPr lang="en-IN" sz="1200" b="1" dirty="0">
                <a:solidFill>
                  <a:schemeClr val="bg1"/>
                </a:solidFill>
              </a:rPr>
              <a:t>IOREF </a:t>
            </a:r>
            <a:r>
              <a:rPr lang="en-IN" sz="1200" dirty="0">
                <a:solidFill>
                  <a:schemeClr val="bg1"/>
                </a:solidFill>
              </a:rPr>
              <a:t>-</a:t>
            </a:r>
          </a:p>
          <a:p>
            <a:pPr algn="just"/>
            <a:r>
              <a:rPr lang="en-IN" sz="1200" dirty="0">
                <a:solidFill>
                  <a:schemeClr val="bg1"/>
                </a:solidFill>
              </a:rPr>
              <a:t>It stands for Input Output voltage Reference. It allows the shields to check the operating voltage (3.3V or 5V) of the board. The shields are connected to the Arduino Board.</a:t>
            </a:r>
          </a:p>
          <a:p>
            <a:pPr algn="just"/>
            <a:r>
              <a:rPr lang="en-IN" sz="1200" dirty="0">
                <a:solidFill>
                  <a:schemeClr val="bg1"/>
                </a:solidFill>
              </a:rPr>
              <a:t>The Microcontroller operates with the reference voltage provided by the IOREF.</a:t>
            </a:r>
          </a:p>
        </p:txBody>
      </p:sp>
      <p:sp>
        <p:nvSpPr>
          <p:cNvPr id="12" name="Title 1">
            <a:extLst>
              <a:ext uri="{FF2B5EF4-FFF2-40B4-BE49-F238E27FC236}">
                <a16:creationId xmlns:a16="http://schemas.microsoft.com/office/drawing/2014/main" id="{F7DD616D-EEF6-413B-AC4C-CBFBD855B402}"/>
              </a:ext>
            </a:extLst>
          </p:cNvPr>
          <p:cNvSpPr txBox="1">
            <a:spLocks/>
          </p:cNvSpPr>
          <p:nvPr/>
        </p:nvSpPr>
        <p:spPr>
          <a:xfrm>
            <a:off x="878954" y="942664"/>
            <a:ext cx="3932237" cy="87947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sz="2000" dirty="0"/>
              <a:t>ARDUINO MEGA</a:t>
            </a:r>
            <a:br>
              <a:rPr lang="en-US" dirty="0"/>
            </a:br>
            <a:r>
              <a:rPr lang="en-US" sz="4000" dirty="0"/>
              <a:t>PINOUT</a:t>
            </a:r>
          </a:p>
        </p:txBody>
      </p:sp>
    </p:spTree>
    <p:extLst>
      <p:ext uri="{BB962C8B-B14F-4D97-AF65-F5344CB8AC3E}">
        <p14:creationId xmlns:p14="http://schemas.microsoft.com/office/powerpoint/2010/main" val="102838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a:xfrm>
            <a:off x="11511368" y="6171801"/>
            <a:ext cx="357116" cy="365125"/>
          </a:xfrm>
        </p:spPr>
        <p:txBody>
          <a:bodyPr/>
          <a:lstStyle/>
          <a:p>
            <a:fld id="{82EE24B5-652C-4DB5-B7C3-B5BBEC1280B1}" type="slidenum">
              <a:rPr lang="en-US" smtClean="0">
                <a:solidFill>
                  <a:schemeClr val="tx1"/>
                </a:solidFill>
              </a:rPr>
              <a:pPr/>
              <a:t>9</a:t>
            </a:fld>
            <a:endParaRPr lang="en-US" dirty="0">
              <a:solidFill>
                <a:schemeClr val="tx1"/>
              </a:solidFill>
            </a:endParaRP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flipV="1">
            <a:off x="878954" y="1727643"/>
            <a:ext cx="3296806"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1" name="Rectangle 10"/>
          <p:cNvSpPr/>
          <p:nvPr/>
        </p:nvSpPr>
        <p:spPr>
          <a:xfrm>
            <a:off x="5689600" y="279400"/>
            <a:ext cx="5993664" cy="3970318"/>
          </a:xfrm>
          <a:prstGeom prst="rect">
            <a:avLst/>
          </a:prstGeom>
        </p:spPr>
        <p:txBody>
          <a:bodyPr wrap="square">
            <a:spAutoFit/>
          </a:bodyPr>
          <a:lstStyle/>
          <a:p>
            <a:r>
              <a:rPr lang="en-IN" sz="1200" b="1" dirty="0">
                <a:solidFill>
                  <a:schemeClr val="bg1"/>
                </a:solidFill>
              </a:rPr>
              <a:t>I2C </a:t>
            </a:r>
            <a:r>
              <a:rPr lang="en-IN" sz="1200" dirty="0">
                <a:solidFill>
                  <a:schemeClr val="bg1"/>
                </a:solidFill>
              </a:rPr>
              <a:t>-</a:t>
            </a:r>
          </a:p>
          <a:p>
            <a:r>
              <a:rPr lang="en-IN" sz="1200" dirty="0">
                <a:solidFill>
                  <a:schemeClr val="bg1"/>
                </a:solidFill>
              </a:rPr>
              <a:t>It is the two-wire serial communication protocol. It stands for Inter-Integrated Circuits. The I2C is a serial communication protocol that uses SCL (Serial Clock) and SDA (Serial Data) to receive and send data between two devices. The SCL is a clock line, while SDA is a data line.</a:t>
            </a:r>
          </a:p>
          <a:p>
            <a:endParaRPr lang="en-IN" sz="1200" dirty="0">
              <a:solidFill>
                <a:schemeClr val="bg1"/>
              </a:solidFill>
            </a:endParaRPr>
          </a:p>
          <a:p>
            <a:r>
              <a:rPr lang="en-IN" sz="1200" b="1" dirty="0">
                <a:solidFill>
                  <a:schemeClr val="bg1"/>
                </a:solidFill>
              </a:rPr>
              <a:t>Analog pins </a:t>
            </a:r>
            <a:r>
              <a:rPr lang="en-IN" sz="1200" dirty="0">
                <a:solidFill>
                  <a:schemeClr val="bg1"/>
                </a:solidFill>
              </a:rPr>
              <a:t>-</a:t>
            </a:r>
          </a:p>
          <a:p>
            <a:r>
              <a:rPr lang="en-IN" sz="1200" dirty="0">
                <a:solidFill>
                  <a:schemeClr val="bg1"/>
                </a:solidFill>
              </a:rPr>
              <a:t>There are total of 16 Analog pins from A0 - A15. The function of Analog pins is to read the analog sensor used in the connection. It can also act as GPIO (General Purpose Input Output) pins.</a:t>
            </a:r>
          </a:p>
          <a:p>
            <a:endParaRPr lang="en-IN" sz="1200" dirty="0">
              <a:solidFill>
                <a:schemeClr val="bg1"/>
              </a:solidFill>
            </a:endParaRPr>
          </a:p>
          <a:p>
            <a:r>
              <a:rPr lang="en-IN" sz="1200" b="1" dirty="0">
                <a:solidFill>
                  <a:schemeClr val="bg1"/>
                </a:solidFill>
              </a:rPr>
              <a:t>Digital Pins </a:t>
            </a:r>
            <a:r>
              <a:rPr lang="en-IN" sz="1200" dirty="0">
                <a:solidFill>
                  <a:schemeClr val="bg1"/>
                </a:solidFill>
              </a:rPr>
              <a:t>-</a:t>
            </a:r>
          </a:p>
          <a:p>
            <a:r>
              <a:rPr lang="en-IN" sz="1200" dirty="0">
                <a:solidFill>
                  <a:schemeClr val="bg1"/>
                </a:solidFill>
              </a:rPr>
              <a:t>There are 54 digital Input/Output pins from pin numbered from 0 to 53. The 15 pins from the digital I/O are PWM (Pulse Width Modulation) pins numbered from D2 - D13 and D44 - D46. The digital pins have the value either HIGH or LOW.</a:t>
            </a:r>
          </a:p>
          <a:p>
            <a:endParaRPr lang="en-IN" sz="1200" dirty="0">
              <a:solidFill>
                <a:schemeClr val="bg1"/>
              </a:solidFill>
            </a:endParaRPr>
          </a:p>
          <a:p>
            <a:r>
              <a:rPr lang="en-IN" sz="1200" b="1" dirty="0">
                <a:solidFill>
                  <a:schemeClr val="bg1"/>
                </a:solidFill>
              </a:rPr>
              <a:t>SPI-SCK </a:t>
            </a:r>
            <a:r>
              <a:rPr lang="en-IN" sz="1200" dirty="0">
                <a:solidFill>
                  <a:schemeClr val="bg1"/>
                </a:solidFill>
              </a:rPr>
              <a:t>-</a:t>
            </a:r>
          </a:p>
          <a:p>
            <a:r>
              <a:rPr lang="en-IN" sz="1200" dirty="0">
                <a:solidFill>
                  <a:schemeClr val="bg1"/>
                </a:solidFill>
              </a:rPr>
              <a:t>It stands for </a:t>
            </a:r>
            <a:r>
              <a:rPr lang="en-IN" sz="1200" b="1" dirty="0">
                <a:solidFill>
                  <a:schemeClr val="bg1"/>
                </a:solidFill>
              </a:rPr>
              <a:t>Serial Peripheral Interface</a:t>
            </a:r>
            <a:r>
              <a:rPr lang="en-IN" sz="1200" dirty="0">
                <a:solidFill>
                  <a:schemeClr val="bg1"/>
                </a:solidFill>
              </a:rPr>
              <a:t>. It is popularly used by the microcontrollers to communicate with one or more peripheral devices quickly. The SCK stands for serial clock. In slave, it works as the input of the clock generator. In master, it works as the output clock.</a:t>
            </a:r>
          </a:p>
        </p:txBody>
      </p:sp>
      <p:sp>
        <p:nvSpPr>
          <p:cNvPr id="13" name="Rectangle 12"/>
          <p:cNvSpPr/>
          <p:nvPr/>
        </p:nvSpPr>
        <p:spPr>
          <a:xfrm>
            <a:off x="0" y="2311400"/>
            <a:ext cx="3949700" cy="3746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descr="arduino-mega-pinout.png"/>
          <p:cNvPicPr>
            <a:picLocks noChangeAspect="1"/>
          </p:cNvPicPr>
          <p:nvPr/>
        </p:nvPicPr>
        <p:blipFill>
          <a:blip r:embed="rId3"/>
          <a:stretch>
            <a:fillRect/>
          </a:stretch>
        </p:blipFill>
        <p:spPr>
          <a:xfrm>
            <a:off x="431800" y="1918564"/>
            <a:ext cx="4597400" cy="4654970"/>
          </a:xfrm>
          <a:prstGeom prst="rect">
            <a:avLst/>
          </a:prstGeom>
        </p:spPr>
      </p:pic>
      <p:sp>
        <p:nvSpPr>
          <p:cNvPr id="15" name="Rectangle 14"/>
          <p:cNvSpPr/>
          <p:nvPr/>
        </p:nvSpPr>
        <p:spPr>
          <a:xfrm>
            <a:off x="5689600" y="4219139"/>
            <a:ext cx="6096000" cy="2308324"/>
          </a:xfrm>
          <a:prstGeom prst="rect">
            <a:avLst/>
          </a:prstGeom>
        </p:spPr>
        <p:txBody>
          <a:bodyPr wrap="square">
            <a:spAutoFit/>
          </a:bodyPr>
          <a:lstStyle/>
          <a:p>
            <a:r>
              <a:rPr lang="en-IN" sz="1200" b="1" dirty="0">
                <a:solidFill>
                  <a:schemeClr val="bg1"/>
                </a:solidFill>
              </a:rPr>
              <a:t>5V </a:t>
            </a:r>
            <a:r>
              <a:rPr lang="en-IN" sz="1200" dirty="0">
                <a:solidFill>
                  <a:schemeClr val="bg1"/>
                </a:solidFill>
              </a:rPr>
              <a:t>-</a:t>
            </a:r>
          </a:p>
          <a:p>
            <a:r>
              <a:rPr lang="en-IN" sz="1200" dirty="0">
                <a:solidFill>
                  <a:schemeClr val="bg1"/>
                </a:solidFill>
              </a:rPr>
              <a:t>The 5V pin works as the output regulated voltage of 5V.</a:t>
            </a:r>
          </a:p>
          <a:p>
            <a:endParaRPr lang="en-IN" sz="1200" dirty="0">
              <a:solidFill>
                <a:schemeClr val="bg1"/>
              </a:solidFill>
            </a:endParaRPr>
          </a:p>
          <a:p>
            <a:r>
              <a:rPr lang="en-IN" sz="1200" b="1" dirty="0">
                <a:solidFill>
                  <a:schemeClr val="bg1"/>
                </a:solidFill>
              </a:rPr>
              <a:t>3.3V </a:t>
            </a:r>
            <a:r>
              <a:rPr lang="en-IN" sz="1200" dirty="0">
                <a:solidFill>
                  <a:schemeClr val="bg1"/>
                </a:solidFill>
              </a:rPr>
              <a:t>-</a:t>
            </a:r>
            <a:endParaRPr lang="en-IN" sz="1200" b="1" dirty="0">
              <a:solidFill>
                <a:schemeClr val="bg1"/>
              </a:solidFill>
            </a:endParaRPr>
          </a:p>
          <a:p>
            <a:r>
              <a:rPr lang="en-IN" sz="1200" dirty="0">
                <a:solidFill>
                  <a:schemeClr val="bg1"/>
                </a:solidFill>
              </a:rPr>
              <a:t> The 3V3 pin works as the output regulated voltage of 3.3V.</a:t>
            </a:r>
          </a:p>
          <a:p>
            <a:endParaRPr lang="en-IN" sz="1200" dirty="0">
              <a:solidFill>
                <a:schemeClr val="bg1"/>
              </a:solidFill>
            </a:endParaRPr>
          </a:p>
          <a:p>
            <a:r>
              <a:rPr lang="en-IN" sz="1200" b="1" dirty="0">
                <a:solidFill>
                  <a:schemeClr val="bg1"/>
                </a:solidFill>
              </a:rPr>
              <a:t>RX and TX </a:t>
            </a:r>
            <a:r>
              <a:rPr lang="en-IN" sz="1200" dirty="0">
                <a:solidFill>
                  <a:schemeClr val="bg1"/>
                </a:solidFill>
              </a:rPr>
              <a:t>-</a:t>
            </a:r>
          </a:p>
          <a:p>
            <a:r>
              <a:rPr lang="en-IN" sz="1200" dirty="0">
                <a:solidFill>
                  <a:schemeClr val="bg1"/>
                </a:solidFill>
              </a:rPr>
              <a:t>The successful flow of data is represented by the lighting of the TX and RX LED.</a:t>
            </a:r>
          </a:p>
          <a:p>
            <a:endParaRPr lang="en-IN" sz="1200" dirty="0">
              <a:solidFill>
                <a:schemeClr val="bg1"/>
              </a:solidFill>
            </a:endParaRPr>
          </a:p>
          <a:p>
            <a:r>
              <a:rPr lang="en-IN" sz="1200" b="1" dirty="0">
                <a:solidFill>
                  <a:schemeClr val="bg1"/>
                </a:solidFill>
              </a:rPr>
              <a:t>Vin </a:t>
            </a:r>
            <a:r>
              <a:rPr lang="en-IN" sz="1200" dirty="0">
                <a:solidFill>
                  <a:schemeClr val="bg1"/>
                </a:solidFill>
              </a:rPr>
              <a:t>-</a:t>
            </a:r>
            <a:endParaRPr lang="en-IN" sz="1200" b="1" dirty="0">
              <a:solidFill>
                <a:schemeClr val="bg1"/>
              </a:solidFill>
            </a:endParaRPr>
          </a:p>
          <a:p>
            <a:r>
              <a:rPr lang="en-IN" sz="1200" dirty="0">
                <a:solidFill>
                  <a:schemeClr val="bg1"/>
                </a:solidFill>
              </a:rPr>
              <a:t> It is defined as the input voltage, which is applied to the Arduino Board when it is using an external power source.</a:t>
            </a:r>
          </a:p>
        </p:txBody>
      </p:sp>
      <p:sp>
        <p:nvSpPr>
          <p:cNvPr id="14" name="Title 1">
            <a:extLst>
              <a:ext uri="{FF2B5EF4-FFF2-40B4-BE49-F238E27FC236}">
                <a16:creationId xmlns:a16="http://schemas.microsoft.com/office/drawing/2014/main" id="{358642C2-3172-4730-ACB1-398F004B0274}"/>
              </a:ext>
            </a:extLst>
          </p:cNvPr>
          <p:cNvSpPr txBox="1">
            <a:spLocks noGrp="1"/>
          </p:cNvSpPr>
          <p:nvPr>
            <p:ph type="title"/>
          </p:nvPr>
        </p:nvSpPr>
        <p:spPr>
          <a:xfrm>
            <a:off x="839788" y="417513"/>
            <a:ext cx="3932237" cy="130175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sz="2000" dirty="0"/>
              <a:t>ARDUINO MEGA</a:t>
            </a:r>
            <a:br>
              <a:rPr lang="en-US" dirty="0"/>
            </a:br>
            <a:r>
              <a:rPr lang="en-US" sz="4000" dirty="0"/>
              <a:t>PINOUT</a:t>
            </a:r>
          </a:p>
        </p:txBody>
      </p:sp>
    </p:spTree>
    <p:extLst>
      <p:ext uri="{BB962C8B-B14F-4D97-AF65-F5344CB8AC3E}">
        <p14:creationId xmlns:p14="http://schemas.microsoft.com/office/powerpoint/2010/main" val="1028380722"/>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946EF-A3EA-4ECB-8D9A-56C36FFF4075}">
  <ds:schemaRefs>
    <ds:schemaRef ds:uri="71af3243-3dd4-4a8d-8c0d-dd76da1f02a5"/>
    <ds:schemaRef ds:uri="http://purl.org/dc/terms/"/>
    <ds:schemaRef ds:uri="http://schemas.microsoft.com/office/infopath/2007/PartnerControls"/>
    <ds:schemaRef ds:uri="http://purl.org/dc/elements/1.1/"/>
    <ds:schemaRef ds:uri="http://schemas.microsoft.com/office/2006/documentManagement/types"/>
    <ds:schemaRef ds:uri="http://schemas.microsoft.com/office/2006/metadata/properties"/>
    <ds:schemaRef ds:uri="16c05727-aa75-4e4a-9b5f-8a80a116589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0</TotalTime>
  <Words>4797</Words>
  <Application>Microsoft Office PowerPoint</Application>
  <PresentationFormat>Widescreen</PresentationFormat>
  <Paragraphs>521</Paragraphs>
  <Slides>41</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Agency FB</vt:lpstr>
      <vt:lpstr>Arial</vt:lpstr>
      <vt:lpstr>Arial </vt:lpstr>
      <vt:lpstr>Calibri</vt:lpstr>
      <vt:lpstr>Gill Sans MT</vt:lpstr>
      <vt:lpstr>Nunito Black</vt:lpstr>
      <vt:lpstr>Open Sans</vt:lpstr>
      <vt:lpstr>Verdana</vt:lpstr>
      <vt:lpstr>Verdana</vt:lpstr>
      <vt:lpstr>Office Theme</vt:lpstr>
      <vt:lpstr>HEALTH MONITORING SYSTEM</vt:lpstr>
      <vt:lpstr>ABSTRACT OVERVIEW</vt:lpstr>
      <vt:lpstr>BLOCK DIAGRAM</vt:lpstr>
      <vt:lpstr>CONTENTS</vt:lpstr>
      <vt:lpstr>COMPONENTS</vt:lpstr>
      <vt:lpstr>PowerPoint Presentation</vt:lpstr>
      <vt:lpstr>ARDUINO MEGA</vt:lpstr>
      <vt:lpstr>PowerPoint Presentation</vt:lpstr>
      <vt:lpstr>ARDUINO MEGA PINOUT</vt:lpstr>
      <vt:lpstr>WHY MEGA?</vt:lpstr>
      <vt:lpstr>MAX30102</vt:lpstr>
      <vt:lpstr>MAX30102  PINOUT</vt:lpstr>
      <vt:lpstr>GY906</vt:lpstr>
      <vt:lpstr>GY906 PINOUT</vt:lpstr>
      <vt:lpstr>AD8232</vt:lpstr>
      <vt:lpstr>AD8232 PINOUT</vt:lpstr>
      <vt:lpstr>SIM800A</vt:lpstr>
      <vt:lpstr>SIM800A PINOUT</vt:lpstr>
      <vt:lpstr>ESP8266</vt:lpstr>
      <vt:lpstr>ESP8266 PINOUT</vt:lpstr>
      <vt:lpstr>LCD 16X2</vt:lpstr>
      <vt:lpstr>LCD 16X2</vt:lpstr>
      <vt:lpstr>LCD16X2 PINOUT</vt:lpstr>
      <vt:lpstr>BUZZER</vt:lpstr>
      <vt:lpstr>BUZZER</vt:lpstr>
      <vt:lpstr>PUSH BUTTON SWITCH</vt:lpstr>
      <vt:lpstr>PUSH BUTTON SWITCH</vt:lpstr>
      <vt:lpstr>SOFTWARE COMPONENTS: </vt:lpstr>
      <vt:lpstr> Primarily we have to DOWNLOAD ARDUINO IDE from the official site </vt:lpstr>
      <vt:lpstr>UBIDOTS WEBSITE</vt:lpstr>
      <vt:lpstr>PowerPoint Presentation</vt:lpstr>
      <vt:lpstr>ABOUT PROJECT:</vt:lpstr>
      <vt:lpstr>CIRCUIT DIAGRAM:</vt:lpstr>
      <vt:lpstr>PROJECT WORKING:</vt:lpstr>
      <vt:lpstr>ADVANTAGES:</vt:lpstr>
      <vt:lpstr>DIS-ADVANTAGES:</vt:lpstr>
      <vt:lpstr>APPLICATIONS:</vt:lpstr>
      <vt:lpstr>FUTURE SCOPE</vt:lpstr>
      <vt:lpstr>Such innovation does not come cheap. However, it is possible to find an affordable way to budget for your health monitoring system project development. The best thing to do is contact a vendor who already has experience with medical projects and can find ways to develop only the features that are must-haves for your medical practice or business. </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2022-04-09T07:26:11Z</dcterms:created>
  <dcterms:modified xsi:type="dcterms:W3CDTF">2022-04-13T03:10:11Z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